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3"/>
    <p:sldId id="306" r:id="rId4"/>
    <p:sldId id="383" r:id="rId5"/>
    <p:sldId id="261" r:id="rId6"/>
    <p:sldId id="257" r:id="rId7"/>
    <p:sldId id="339" r:id="rId8"/>
    <p:sldId id="326" r:id="rId9"/>
    <p:sldId id="371" r:id="rId10"/>
    <p:sldId id="354" r:id="rId11"/>
    <p:sldId id="370" r:id="rId12"/>
    <p:sldId id="308" r:id="rId13"/>
    <p:sldId id="318" r:id="rId14"/>
    <p:sldId id="309" r:id="rId15"/>
    <p:sldId id="265" r:id="rId16"/>
    <p:sldId id="297" r:id="rId17"/>
    <p:sldId id="359" r:id="rId18"/>
    <p:sldId id="310" r:id="rId19"/>
    <p:sldId id="311" r:id="rId20"/>
    <p:sldId id="312" r:id="rId21"/>
    <p:sldId id="313" r:id="rId22"/>
    <p:sldId id="360" r:id="rId23"/>
    <p:sldId id="281" r:id="rId24"/>
    <p:sldId id="282" r:id="rId25"/>
    <p:sldId id="283" r:id="rId26"/>
    <p:sldId id="284" r:id="rId27"/>
    <p:sldId id="285" r:id="rId28"/>
    <p:sldId id="286" r:id="rId29"/>
    <p:sldId id="268" r:id="rId30"/>
    <p:sldId id="305" r:id="rId31"/>
    <p:sldId id="372" r:id="rId32"/>
    <p:sldId id="316" r:id="rId33"/>
    <p:sldId id="315" r:id="rId34"/>
    <p:sldId id="317" r:id="rId35"/>
    <p:sldId id="365" r:id="rId36"/>
    <p:sldId id="366" r:id="rId37"/>
    <p:sldId id="322" r:id="rId38"/>
    <p:sldId id="323" r:id="rId39"/>
    <p:sldId id="324" r:id="rId40"/>
    <p:sldId id="361" r:id="rId41"/>
    <p:sldId id="329" r:id="rId42"/>
    <p:sldId id="381" r:id="rId44"/>
    <p:sldId id="330" r:id="rId45"/>
    <p:sldId id="378" r:id="rId46"/>
    <p:sldId id="332" r:id="rId47"/>
    <p:sldId id="373" r:id="rId48"/>
    <p:sldId id="340" r:id="rId49"/>
    <p:sldId id="369" r:id="rId50"/>
    <p:sldId id="374" r:id="rId51"/>
    <p:sldId id="333" r:id="rId52"/>
    <p:sldId id="335" r:id="rId53"/>
    <p:sldId id="336" r:id="rId54"/>
    <p:sldId id="337" r:id="rId55"/>
    <p:sldId id="338" r:id="rId56"/>
    <p:sldId id="362" r:id="rId57"/>
    <p:sldId id="363" r:id="rId58"/>
    <p:sldId id="267" r:id="rId59"/>
    <p:sldId id="343" r:id="rId60"/>
    <p:sldId id="347" r:id="rId61"/>
    <p:sldId id="348" r:id="rId62"/>
    <p:sldId id="376" r:id="rId63"/>
    <p:sldId id="334" r:id="rId64"/>
    <p:sldId id="352" r:id="rId65"/>
    <p:sldId id="350" r:id="rId66"/>
    <p:sldId id="344" r:id="rId67"/>
    <p:sldId id="345" r:id="rId68"/>
    <p:sldId id="346" r:id="rId69"/>
    <p:sldId id="379" r:id="rId70"/>
    <p:sldId id="293" r:id="rId71"/>
    <p:sldId id="294" r:id="rId7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89466" autoAdjust="0"/>
  </p:normalViewPr>
  <p:slideViewPr>
    <p:cSldViewPr showGuides="1">
      <p:cViewPr varScale="1">
        <p:scale>
          <a:sx n="91" d="100"/>
          <a:sy n="91" d="100"/>
        </p:scale>
        <p:origin x="1380" y="84"/>
      </p:cViewPr>
      <p:guideLst>
        <p:guide orient="horz" pos="209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notesMaster" Target="notesMasters/notesMaster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87994D2-8A00-4638-A82F-E7FD467634B6}" type="doc">
      <dgm:prSet loTypeId="urn:microsoft.com/office/officeart/2005/8/layout/hList6" loCatId="list" qsTypeId="urn:microsoft.com/office/officeart/2005/8/quickstyle/simple1#1" qsCatId="simple" csTypeId="urn:microsoft.com/office/officeart/2005/8/colors/colorful3#1" csCatId="colorful" phldr="1"/>
      <dgm:spPr/>
      <dgm:t>
        <a:bodyPr/>
        <a:lstStyle/>
        <a:p>
          <a:endParaRPr lang="en-US"/>
        </a:p>
      </dgm:t>
    </dgm:pt>
    <dgm:pt modelId="{AAF38661-9291-4C71-97AF-32736DD54FD3}">
      <dgm:prSet phldrT="[Text]" phldr="0" custT="1"/>
      <dgm:spPr/>
      <dgm:t>
        <a:bodyPr vert="horz" wrap="square"/>
        <a:lstStyle/>
        <a:p>
          <a:pPr>
            <a:lnSpc>
              <a:spcPct val="100000"/>
            </a:lnSpc>
            <a:spcBef>
              <a:spcPct val="0"/>
            </a:spcBef>
            <a:spcAft>
              <a:spcPct val="35000"/>
            </a:spcAft>
          </a:pPr>
          <a:r>
            <a:rPr lang="en-US" sz="2800" b="1" dirty="0">
              <a:solidFill>
                <a:sysClr val="windowText" lastClr="000000"/>
              </a:solidFill>
            </a:rPr>
            <a:t>TOTAL MEMBERSHIP</a:t>
          </a:r>
        </a:p>
      </dgm:t>
    </dgm:pt>
    <dgm:pt modelId="{5F421D75-FFD2-4679-BBA7-D55EF7D922C4}" cxnId="{E3045BB6-49A5-4B84-8F1E-D2D37CD34F2A}" type="parTrans">
      <dgm:prSet/>
      <dgm:spPr/>
      <dgm:t>
        <a:bodyPr/>
        <a:lstStyle/>
        <a:p>
          <a:endParaRPr lang="en-US"/>
        </a:p>
      </dgm:t>
    </dgm:pt>
    <dgm:pt modelId="{B08E0211-0820-43D5-9E92-7EFD398C9F4F}" cxnId="{E3045BB6-49A5-4B84-8F1E-D2D37CD34F2A}" type="sibTrans">
      <dgm:prSet/>
      <dgm:spPr/>
      <dgm:t>
        <a:bodyPr/>
        <a:lstStyle/>
        <a:p>
          <a:endParaRPr lang="en-US"/>
        </a:p>
      </dgm:t>
    </dgm:pt>
    <dgm:pt modelId="{E3536A27-E650-4495-8B93-D99FF9518879}">
      <dgm:prSet phldr="0" custT="1"/>
      <dgm:spPr/>
      <dgm:t>
        <a:bodyPr vert="horz" wrap="square"/>
        <a:lstStyle/>
        <a:p>
          <a:pPr>
            <a:lnSpc>
              <a:spcPct val="100000"/>
            </a:lnSpc>
            <a:spcBef>
              <a:spcPct val="0"/>
            </a:spcBef>
            <a:spcAft>
              <a:spcPct val="15000"/>
            </a:spcAft>
          </a:pPr>
          <a:r>
            <a:rPr lang="en-US" sz="6000" dirty="0">
              <a:solidFill>
                <a:sysClr val="windowText" lastClr="000000"/>
              </a:solidFill>
            </a:rPr>
            <a:t>2500</a:t>
          </a:r>
          <a:endParaRPr sz="5000"/>
        </a:p>
      </dgm:t>
    </dgm:pt>
    <dgm:pt modelId="{B313586F-57DA-4CD3-B249-5C1F7532915F}" cxnId="{683F1D5B-E19C-4228-816D-D8DBC45DE117}" type="parTrans">
      <dgm:prSet/>
      <dgm:spPr/>
      <dgm:t>
        <a:bodyPr/>
        <a:lstStyle/>
        <a:p>
          <a:endParaRPr lang="en-US"/>
        </a:p>
      </dgm:t>
    </dgm:pt>
    <dgm:pt modelId="{AB731C5C-5991-4F4F-986F-327E27D8A8A9}" cxnId="{683F1D5B-E19C-4228-816D-D8DBC45DE117}" type="sibTrans">
      <dgm:prSet/>
      <dgm:spPr/>
      <dgm:t>
        <a:bodyPr/>
        <a:lstStyle/>
        <a:p>
          <a:endParaRPr lang="en-US"/>
        </a:p>
      </dgm:t>
    </dgm:pt>
    <dgm:pt modelId="{C7FCD1F8-54D0-46B5-B55F-B86815BB2BEE}">
      <dgm:prSet phldrT="[Text]" custT="1"/>
      <dgm:spPr/>
      <dgm:t>
        <a:bodyPr/>
        <a:lstStyle/>
        <a:p>
          <a:r>
            <a:rPr lang="en-US" sz="3600" b="1" dirty="0">
              <a:solidFill>
                <a:sysClr val="windowText" lastClr="000000"/>
              </a:solidFill>
            </a:rPr>
            <a:t>DAILY FOOTFALL</a:t>
          </a:r>
        </a:p>
      </dgm:t>
    </dgm:pt>
    <dgm:pt modelId="{40C85964-342D-48C1-98BC-373A9EBA776D}" cxnId="{B7FE5BC4-3945-4C9C-A942-024FC97D2733}" type="parTrans">
      <dgm:prSet/>
      <dgm:spPr/>
      <dgm:t>
        <a:bodyPr/>
        <a:lstStyle/>
        <a:p>
          <a:endParaRPr lang="en-US"/>
        </a:p>
      </dgm:t>
    </dgm:pt>
    <dgm:pt modelId="{C86531B9-F11F-4A19-BF1C-30E4DAC366DA}" cxnId="{B7FE5BC4-3945-4C9C-A942-024FC97D2733}" type="sibTrans">
      <dgm:prSet/>
      <dgm:spPr/>
      <dgm:t>
        <a:bodyPr/>
        <a:lstStyle/>
        <a:p>
          <a:endParaRPr lang="en-US"/>
        </a:p>
      </dgm:t>
    </dgm:pt>
    <dgm:pt modelId="{3D5B1085-B352-4634-9A71-FF78DA493267}">
      <dgm:prSet phldrT="[Text]" custT="1"/>
      <dgm:spPr/>
      <dgm:t>
        <a:bodyPr/>
        <a:lstStyle/>
        <a:p>
          <a:r>
            <a:rPr lang="en-US" sz="5400" dirty="0" smtClean="0">
              <a:solidFill>
                <a:sysClr val="windowText" lastClr="000000"/>
              </a:solidFill>
            </a:rPr>
            <a:t>100</a:t>
          </a:r>
          <a:endParaRPr lang="en-US" sz="5400" dirty="0">
            <a:solidFill>
              <a:sysClr val="windowText" lastClr="000000"/>
            </a:solidFill>
          </a:endParaRPr>
        </a:p>
      </dgm:t>
    </dgm:pt>
    <dgm:pt modelId="{A66C81F7-0EDD-4027-80E7-BCB793D093C8}" cxnId="{77F9D57C-9A05-4580-B419-CE502C88C65C}" type="parTrans">
      <dgm:prSet/>
      <dgm:spPr/>
      <dgm:t>
        <a:bodyPr/>
        <a:lstStyle/>
        <a:p>
          <a:endParaRPr lang="en-US"/>
        </a:p>
      </dgm:t>
    </dgm:pt>
    <dgm:pt modelId="{A49376C3-D94F-4102-A67C-476957DBA61B}" cxnId="{77F9D57C-9A05-4580-B419-CE502C88C65C}" type="sibTrans">
      <dgm:prSet/>
      <dgm:spPr/>
      <dgm:t>
        <a:bodyPr/>
        <a:lstStyle/>
        <a:p>
          <a:endParaRPr lang="en-US"/>
        </a:p>
      </dgm:t>
    </dgm:pt>
    <dgm:pt modelId="{C4D8BB45-64CC-43D9-B9EE-6EF22E97BF7F}">
      <dgm:prSet phldrT="[Text]" phldr="0" custT="1"/>
      <dgm:spPr/>
      <dgm:t>
        <a:bodyPr vert="horz" wrap="square"/>
        <a:lstStyle/>
        <a:p>
          <a:pPr>
            <a:lnSpc>
              <a:spcPct val="100000"/>
            </a:lnSpc>
            <a:spcBef>
              <a:spcPct val="0"/>
            </a:spcBef>
            <a:spcAft>
              <a:spcPct val="35000"/>
            </a:spcAft>
          </a:pPr>
          <a:r>
            <a:rPr lang="en-US" sz="3200" b="1" dirty="0">
              <a:solidFill>
                <a:schemeClr val="tx1"/>
              </a:solidFill>
            </a:rPr>
            <a:t>DAILY </a:t>
          </a:r>
          <a:r>
            <a:rPr lang="en-US" sz="2000" b="1" dirty="0">
              <a:solidFill>
                <a:schemeClr val="tx1"/>
              </a:solidFill>
            </a:rPr>
            <a:t>TRANSACTIONS</a:t>
          </a:r>
        </a:p>
      </dgm:t>
    </dgm:pt>
    <dgm:pt modelId="{7487D6DF-A339-4C09-9726-C8CAE3851C6E}" cxnId="{5FCB7CCE-D7E0-4947-B0D5-A7B54FD651A9}" type="parTrans">
      <dgm:prSet/>
      <dgm:spPr/>
      <dgm:t>
        <a:bodyPr/>
        <a:lstStyle/>
        <a:p>
          <a:endParaRPr lang="en-US"/>
        </a:p>
      </dgm:t>
    </dgm:pt>
    <dgm:pt modelId="{F344FE3B-074E-4B10-B44C-07E1BF047F21}" cxnId="{5FCB7CCE-D7E0-4947-B0D5-A7B54FD651A9}" type="sibTrans">
      <dgm:prSet/>
      <dgm:spPr/>
      <dgm:t>
        <a:bodyPr/>
        <a:lstStyle/>
        <a:p>
          <a:endParaRPr lang="en-US"/>
        </a:p>
      </dgm:t>
    </dgm:pt>
    <dgm:pt modelId="{B1797CAA-B0F7-462D-8D57-2E5C450C7F2A}">
      <dgm:prSet phldr="0" custT="1"/>
      <dgm:spPr/>
      <dgm:t>
        <a:bodyPr vert="horz" wrap="square"/>
        <a:lstStyle/>
        <a:p>
          <a:pPr>
            <a:lnSpc>
              <a:spcPct val="100000"/>
            </a:lnSpc>
            <a:spcBef>
              <a:spcPct val="0"/>
            </a:spcBef>
            <a:spcAft>
              <a:spcPct val="15000"/>
            </a:spcAft>
          </a:pPr>
          <a:r>
            <a:rPr lang="en-US" sz="6000" dirty="0" smtClean="0">
              <a:solidFill>
                <a:sysClr val="windowText" lastClr="000000"/>
              </a:solidFill>
            </a:rPr>
            <a:t>100</a:t>
          </a:r>
          <a:endParaRPr sz="5000" dirty="0"/>
        </a:p>
      </dgm:t>
    </dgm:pt>
    <dgm:pt modelId="{2719C0C2-78EF-451E-8586-A2526AD1BFC8}" cxnId="{ABC5EAED-A97D-418D-8D21-4368669D7F61}" type="parTrans">
      <dgm:prSet/>
      <dgm:spPr/>
      <dgm:t>
        <a:bodyPr/>
        <a:lstStyle/>
        <a:p>
          <a:endParaRPr lang="en-US"/>
        </a:p>
      </dgm:t>
    </dgm:pt>
    <dgm:pt modelId="{8D1EDB1D-8EEA-40F1-9CEF-7F1873D6B4E5}" cxnId="{ABC5EAED-A97D-418D-8D21-4368669D7F61}" type="sibTrans">
      <dgm:prSet/>
      <dgm:spPr/>
      <dgm:t>
        <a:bodyPr/>
        <a:lstStyle/>
        <a:p>
          <a:endParaRPr lang="en-US"/>
        </a:p>
      </dgm:t>
    </dgm:pt>
    <dgm:pt modelId="{9A4BAD14-68B3-4A39-B4B5-36B5BD9ED271}" type="pres">
      <dgm:prSet presAssocID="{087994D2-8A00-4638-A82F-E7FD467634B6}" presName="Name0" presStyleCnt="0">
        <dgm:presLayoutVars>
          <dgm:dir/>
          <dgm:resizeHandles val="exact"/>
        </dgm:presLayoutVars>
      </dgm:prSet>
      <dgm:spPr/>
      <dgm:t>
        <a:bodyPr/>
        <a:lstStyle/>
        <a:p>
          <a:endParaRPr lang="en-US"/>
        </a:p>
      </dgm:t>
    </dgm:pt>
    <dgm:pt modelId="{6A1CEB64-3E45-4145-95C0-EF7E2B1CC8FB}" type="pres">
      <dgm:prSet presAssocID="{AAF38661-9291-4C71-97AF-32736DD54FD3}" presName="node" presStyleLbl="node1" presStyleIdx="0" presStyleCnt="3" custScaleX="144258" custScaleY="99985" custLinFactX="938" custLinFactNeighborX="100000" custLinFactNeighborY="-1786">
        <dgm:presLayoutVars>
          <dgm:bulletEnabled val="1"/>
        </dgm:presLayoutVars>
      </dgm:prSet>
      <dgm:spPr/>
      <dgm:t>
        <a:bodyPr/>
        <a:lstStyle/>
        <a:p>
          <a:endParaRPr lang="en-US"/>
        </a:p>
      </dgm:t>
    </dgm:pt>
    <dgm:pt modelId="{EBBC9EC9-3A82-45E9-BC35-5AD31024C2E4}" type="pres">
      <dgm:prSet presAssocID="{B08E0211-0820-43D5-9E92-7EFD398C9F4F}" presName="sibTrans" presStyleCnt="0"/>
      <dgm:spPr/>
    </dgm:pt>
    <dgm:pt modelId="{FE48C829-FE74-4620-BCAD-F950213D35DB}" type="pres">
      <dgm:prSet presAssocID="{C7FCD1F8-54D0-46B5-B55F-B86815BB2BEE}" presName="node" presStyleLbl="node1" presStyleIdx="1" presStyleCnt="3" custScaleX="131260" custScaleY="99985">
        <dgm:presLayoutVars>
          <dgm:bulletEnabled val="1"/>
        </dgm:presLayoutVars>
      </dgm:prSet>
      <dgm:spPr/>
      <dgm:t>
        <a:bodyPr/>
        <a:lstStyle/>
        <a:p>
          <a:endParaRPr lang="en-US"/>
        </a:p>
      </dgm:t>
    </dgm:pt>
    <dgm:pt modelId="{46D6DCEC-80A8-45DB-9CB9-2C1D1EB0466E}" type="pres">
      <dgm:prSet presAssocID="{C86531B9-F11F-4A19-BF1C-30E4DAC366DA}" presName="sibTrans" presStyleCnt="0"/>
      <dgm:spPr/>
    </dgm:pt>
    <dgm:pt modelId="{351A927F-4F93-4E42-ABA8-87BE009D6C52}" type="pres">
      <dgm:prSet presAssocID="{C4D8BB45-64CC-43D9-B9EE-6EF22E97BF7F}" presName="node" presStyleLbl="node1" presStyleIdx="2" presStyleCnt="3" custScaleX="126131" custScaleY="99985">
        <dgm:presLayoutVars>
          <dgm:bulletEnabled val="1"/>
        </dgm:presLayoutVars>
      </dgm:prSet>
      <dgm:spPr/>
      <dgm:t>
        <a:bodyPr/>
        <a:lstStyle/>
        <a:p>
          <a:endParaRPr lang="en-US"/>
        </a:p>
      </dgm:t>
    </dgm:pt>
  </dgm:ptLst>
  <dgm:cxnLst>
    <dgm:cxn modelId="{B7FE5BC4-3945-4C9C-A942-024FC97D2733}" srcId="{087994D2-8A00-4638-A82F-E7FD467634B6}" destId="{C7FCD1F8-54D0-46B5-B55F-B86815BB2BEE}" srcOrd="1" destOrd="0" parTransId="{40C85964-342D-48C1-98BC-373A9EBA776D}" sibTransId="{C86531B9-F11F-4A19-BF1C-30E4DAC366DA}"/>
    <dgm:cxn modelId="{F36D021A-3519-4619-970F-71B74B46AE8B}" type="presOf" srcId="{AAF38661-9291-4C71-97AF-32736DD54FD3}" destId="{6A1CEB64-3E45-4145-95C0-EF7E2B1CC8FB}" srcOrd="0" destOrd="0" presId="urn:microsoft.com/office/officeart/2005/8/layout/hList6"/>
    <dgm:cxn modelId="{5FCB7CCE-D7E0-4947-B0D5-A7B54FD651A9}" srcId="{087994D2-8A00-4638-A82F-E7FD467634B6}" destId="{C4D8BB45-64CC-43D9-B9EE-6EF22E97BF7F}" srcOrd="2" destOrd="0" parTransId="{7487D6DF-A339-4C09-9726-C8CAE3851C6E}" sibTransId="{F344FE3B-074E-4B10-B44C-07E1BF047F21}"/>
    <dgm:cxn modelId="{03DC03A1-B6DE-454D-A030-EBBB0C831752}" type="presOf" srcId="{E3536A27-E650-4495-8B93-D99FF9518879}" destId="{6A1CEB64-3E45-4145-95C0-EF7E2B1CC8FB}" srcOrd="0" destOrd="1" presId="urn:microsoft.com/office/officeart/2005/8/layout/hList6"/>
    <dgm:cxn modelId="{369CEC9E-A782-4CD8-ADD3-FC0E8CDD46AF}" type="presOf" srcId="{C4D8BB45-64CC-43D9-B9EE-6EF22E97BF7F}" destId="{351A927F-4F93-4E42-ABA8-87BE009D6C52}" srcOrd="0" destOrd="0" presId="urn:microsoft.com/office/officeart/2005/8/layout/hList6"/>
    <dgm:cxn modelId="{683F1D5B-E19C-4228-816D-D8DBC45DE117}" srcId="{AAF38661-9291-4C71-97AF-32736DD54FD3}" destId="{E3536A27-E650-4495-8B93-D99FF9518879}" srcOrd="0" destOrd="0" parTransId="{B313586F-57DA-4CD3-B249-5C1F7532915F}" sibTransId="{AB731C5C-5991-4F4F-986F-327E27D8A8A9}"/>
    <dgm:cxn modelId="{CCC34D59-EA76-4B47-81D6-E7028667AFC5}" type="presOf" srcId="{087994D2-8A00-4638-A82F-E7FD467634B6}" destId="{9A4BAD14-68B3-4A39-B4B5-36B5BD9ED271}" srcOrd="0" destOrd="0" presId="urn:microsoft.com/office/officeart/2005/8/layout/hList6"/>
    <dgm:cxn modelId="{02C470C1-DFD5-455B-9E97-AA99F3A12445}" type="presOf" srcId="{3D5B1085-B352-4634-9A71-FF78DA493267}" destId="{FE48C829-FE74-4620-BCAD-F950213D35DB}" srcOrd="0" destOrd="1" presId="urn:microsoft.com/office/officeart/2005/8/layout/hList6"/>
    <dgm:cxn modelId="{ABC5EAED-A97D-418D-8D21-4368669D7F61}" srcId="{C4D8BB45-64CC-43D9-B9EE-6EF22E97BF7F}" destId="{B1797CAA-B0F7-462D-8D57-2E5C450C7F2A}" srcOrd="0" destOrd="0" parTransId="{2719C0C2-78EF-451E-8586-A2526AD1BFC8}" sibTransId="{8D1EDB1D-8EEA-40F1-9CEF-7F1873D6B4E5}"/>
    <dgm:cxn modelId="{E3045BB6-49A5-4B84-8F1E-D2D37CD34F2A}" srcId="{087994D2-8A00-4638-A82F-E7FD467634B6}" destId="{AAF38661-9291-4C71-97AF-32736DD54FD3}" srcOrd="0" destOrd="0" parTransId="{5F421D75-FFD2-4679-BBA7-D55EF7D922C4}" sibTransId="{B08E0211-0820-43D5-9E92-7EFD398C9F4F}"/>
    <dgm:cxn modelId="{77F9D57C-9A05-4580-B419-CE502C88C65C}" srcId="{C7FCD1F8-54D0-46B5-B55F-B86815BB2BEE}" destId="{3D5B1085-B352-4634-9A71-FF78DA493267}" srcOrd="0" destOrd="0" parTransId="{A66C81F7-0EDD-4027-80E7-BCB793D093C8}" sibTransId="{A49376C3-D94F-4102-A67C-476957DBA61B}"/>
    <dgm:cxn modelId="{85C8422F-2E53-4A75-8B03-98E0E17837F4}" type="presOf" srcId="{C7FCD1F8-54D0-46B5-B55F-B86815BB2BEE}" destId="{FE48C829-FE74-4620-BCAD-F950213D35DB}" srcOrd="0" destOrd="0" presId="urn:microsoft.com/office/officeart/2005/8/layout/hList6"/>
    <dgm:cxn modelId="{242B7BE5-2206-43E7-B017-C177C9678FFA}" type="presOf" srcId="{B1797CAA-B0F7-462D-8D57-2E5C450C7F2A}" destId="{351A927F-4F93-4E42-ABA8-87BE009D6C52}" srcOrd="0" destOrd="1" presId="urn:microsoft.com/office/officeart/2005/8/layout/hList6"/>
    <dgm:cxn modelId="{48C32E4D-2A00-410F-9D72-3423DB1F80E8}" type="presParOf" srcId="{9A4BAD14-68B3-4A39-B4B5-36B5BD9ED271}" destId="{6A1CEB64-3E45-4145-95C0-EF7E2B1CC8FB}" srcOrd="0" destOrd="0" presId="urn:microsoft.com/office/officeart/2005/8/layout/hList6"/>
    <dgm:cxn modelId="{A3415835-376C-41A9-A9F1-B1592DBACE37}" type="presParOf" srcId="{9A4BAD14-68B3-4A39-B4B5-36B5BD9ED271}" destId="{EBBC9EC9-3A82-45E9-BC35-5AD31024C2E4}" srcOrd="1" destOrd="0" presId="urn:microsoft.com/office/officeart/2005/8/layout/hList6"/>
    <dgm:cxn modelId="{E5A45F16-E2C0-4EC9-81C4-31B53914C60C}" type="presParOf" srcId="{9A4BAD14-68B3-4A39-B4B5-36B5BD9ED271}" destId="{FE48C829-FE74-4620-BCAD-F950213D35DB}" srcOrd="2" destOrd="0" presId="urn:microsoft.com/office/officeart/2005/8/layout/hList6"/>
    <dgm:cxn modelId="{F4E6C1CA-02C3-48A7-8B81-8615F2DD14FB}" type="presParOf" srcId="{9A4BAD14-68B3-4A39-B4B5-36B5BD9ED271}" destId="{46D6DCEC-80A8-45DB-9CB9-2C1D1EB0466E}" srcOrd="3" destOrd="0" presId="urn:microsoft.com/office/officeart/2005/8/layout/hList6"/>
    <dgm:cxn modelId="{6C551670-7C08-42C9-9CD3-E73FB2902D75}" type="presParOf" srcId="{9A4BAD14-68B3-4A39-B4B5-36B5BD9ED271}" destId="{351A927F-4F93-4E42-ABA8-87BE009D6C52}" srcOrd="4" destOrd="0" presId="urn:microsoft.com/office/officeart/2005/8/layout/hList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458200" cy="4525963"/>
        <a:chOff x="0" y="0"/>
        <a:chExt cx="8458200" cy="4525963"/>
      </a:xfrm>
    </dsp:grpSpPr>
    <dsp:sp modelId="{6A1CEB64-3E45-4145-95C0-EF7E2B1CC8FB}">
      <dsp:nvSpPr>
        <dsp:cNvPr id="3" name="Flowchart: Manual Operation 2"/>
        <dsp:cNvSpPr/>
      </dsp:nvSpPr>
      <dsp:spPr bwMode="white">
        <a:xfrm rot="-5400000">
          <a:off x="-627088" y="798384"/>
          <a:ext cx="4525284" cy="2928515"/>
        </a:xfrm>
        <a:prstGeom prst="flowChartManualOperation">
          <a:avLst/>
        </a:prstGeom>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rot="5400000" vert="horz" wrap="square" lIns="177800" tIns="0" rIns="35560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2800" b="1" dirty="0">
              <a:solidFill>
                <a:sysClr val="windowText" lastClr="000000"/>
              </a:solidFill>
            </a:rPr>
            <a:t>TOTAL MEMBERSHIP</a:t>
          </a:r>
          <a:endParaRPr lang="en-US" sz="2800" b="1" dirty="0">
            <a:solidFill>
              <a:sysClr val="windowText" lastClr="000000"/>
            </a:solidFill>
          </a:endParaRPr>
        </a:p>
        <a:p>
          <a:pPr marL="285750" lvl="1" indent="-285750">
            <a:lnSpc>
              <a:spcPct val="100000"/>
            </a:lnSpc>
            <a:spcBef>
              <a:spcPct val="0"/>
            </a:spcBef>
            <a:spcAft>
              <a:spcPct val="15000"/>
            </a:spcAft>
            <a:buChar char="•"/>
          </a:pPr>
          <a:r>
            <a:rPr lang="en-US" sz="6000" dirty="0">
              <a:solidFill>
                <a:sysClr val="windowText" lastClr="000000"/>
              </a:solidFill>
            </a:rPr>
            <a:t>2500</a:t>
          </a:r>
          <a:endParaRPr sz="5000"/>
        </a:p>
      </dsp:txBody>
      <dsp:txXfrm rot="-5400000">
        <a:off x="-627088" y="798384"/>
        <a:ext cx="4525284" cy="2928515"/>
      </dsp:txXfrm>
    </dsp:sp>
    <dsp:sp modelId="{FE48C829-FE74-4620-BCAD-F950213D35DB}">
      <dsp:nvSpPr>
        <dsp:cNvPr id="4" name="Flowchart: Manual Operation 3"/>
        <dsp:cNvSpPr/>
      </dsp:nvSpPr>
      <dsp:spPr bwMode="white">
        <a:xfrm rot="-5400000">
          <a:off x="2150452" y="930657"/>
          <a:ext cx="4525284" cy="2664649"/>
        </a:xfrm>
        <a:prstGeom prst="flowChartManualOperation">
          <a:avLst/>
        </a:prstGeom>
      </dsp:spPr>
      <dsp:style>
        <a:lnRef idx="2">
          <a:schemeClr val="lt1"/>
        </a:lnRef>
        <a:fillRef idx="1">
          <a:schemeClr val="accent3">
            <a:hueOff val="5640000"/>
            <a:satOff val="-8430"/>
            <a:lumOff val="-1372"/>
            <a:alpha val="100000"/>
          </a:schemeClr>
        </a:fillRef>
        <a:effectRef idx="0">
          <a:scrgbClr r="0" g="0" b="0"/>
        </a:effectRef>
        <a:fontRef idx="minor">
          <a:schemeClr val="lt1"/>
        </a:fontRef>
      </dsp:style>
      <dsp:txBody>
        <a:bodyPr rot="5400000" lIns="228600" tIns="0" rIns="45720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600" b="1" dirty="0">
              <a:solidFill>
                <a:sysClr val="windowText" lastClr="000000"/>
              </a:solidFill>
            </a:rPr>
            <a:t>DAILY FOOTFALL</a:t>
          </a:r>
          <a:endParaRPr lang="en-US" sz="3600" b="1" dirty="0">
            <a:solidFill>
              <a:sysClr val="windowText" lastClr="000000"/>
            </a:solidFill>
          </a:endParaRPr>
        </a:p>
        <a:p>
          <a:pPr marL="285750" lvl="1" indent="-285750">
            <a:lnSpc>
              <a:spcPct val="100000"/>
            </a:lnSpc>
            <a:spcBef>
              <a:spcPct val="0"/>
            </a:spcBef>
            <a:spcAft>
              <a:spcPct val="15000"/>
            </a:spcAft>
            <a:buChar char="•"/>
          </a:pPr>
          <a:r>
            <a:rPr lang="en-US" sz="5400" dirty="0" smtClean="0">
              <a:solidFill>
                <a:sysClr val="windowText" lastClr="000000"/>
              </a:solidFill>
            </a:rPr>
            <a:t>100</a:t>
          </a:r>
          <a:endParaRPr lang="en-US" sz="5400" dirty="0">
            <a:solidFill>
              <a:sysClr val="windowText" lastClr="000000"/>
            </a:solidFill>
          </a:endParaRPr>
        </a:p>
      </dsp:txBody>
      <dsp:txXfrm rot="-5400000">
        <a:off x="2150452" y="930657"/>
        <a:ext cx="4525284" cy="2664649"/>
      </dsp:txXfrm>
    </dsp:sp>
    <dsp:sp modelId="{351A927F-4F93-4E42-ABA8-87BE009D6C52}">
      <dsp:nvSpPr>
        <dsp:cNvPr id="5" name="Flowchart: Manual Operation 4"/>
        <dsp:cNvSpPr/>
      </dsp:nvSpPr>
      <dsp:spPr bwMode="white">
        <a:xfrm rot="-5400000">
          <a:off x="4915294" y="982718"/>
          <a:ext cx="4525284" cy="2560528"/>
        </a:xfrm>
        <a:prstGeom prst="flowChartManualOperation">
          <a:avLst/>
        </a:prstGeom>
      </dsp:spPr>
      <dsp:style>
        <a:lnRef idx="2">
          <a:schemeClr val="lt1"/>
        </a:lnRef>
        <a:fillRef idx="1">
          <a:schemeClr val="accent3">
            <a:hueOff val="11280000"/>
            <a:satOff val="-16862"/>
            <a:lumOff val="-2744"/>
            <a:alpha val="100000"/>
          </a:schemeClr>
        </a:fillRef>
        <a:effectRef idx="0">
          <a:scrgbClr r="0" g="0" b="0"/>
        </a:effectRef>
        <a:fontRef idx="minor">
          <a:schemeClr val="lt1"/>
        </a:fontRef>
      </dsp:style>
      <dsp:txBody>
        <a:bodyPr rot="5400000" vert="horz" wrap="square" lIns="203200" tIns="0" rIns="406400" bIns="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200" b="1" dirty="0">
              <a:solidFill>
                <a:schemeClr val="tx1"/>
              </a:solidFill>
            </a:rPr>
            <a:t>DAILY </a:t>
          </a:r>
          <a:r>
            <a:rPr lang="en-US" sz="2000" b="1" dirty="0">
              <a:solidFill>
                <a:schemeClr val="tx1"/>
              </a:solidFill>
            </a:rPr>
            <a:t>TRANSACTIONS</a:t>
          </a:r>
          <a:endParaRPr lang="en-US" sz="2000" b="1" dirty="0">
            <a:solidFill>
              <a:schemeClr val="tx1"/>
            </a:solidFill>
          </a:endParaRPr>
        </a:p>
        <a:p>
          <a:pPr marL="285750" lvl="1" indent="-285750">
            <a:lnSpc>
              <a:spcPct val="100000"/>
            </a:lnSpc>
            <a:spcBef>
              <a:spcPct val="0"/>
            </a:spcBef>
            <a:spcAft>
              <a:spcPct val="15000"/>
            </a:spcAft>
            <a:buChar char="•"/>
          </a:pPr>
          <a:r>
            <a:rPr lang="en-US" sz="6000" dirty="0" smtClean="0">
              <a:solidFill>
                <a:sysClr val="windowText" lastClr="000000"/>
              </a:solidFill>
            </a:rPr>
            <a:t>100</a:t>
          </a:r>
          <a:endParaRPr sz="5000" dirty="0"/>
        </a:p>
      </dsp:txBody>
      <dsp:txXfrm rot="-5400000">
        <a:off x="4915294" y="982718"/>
        <a:ext cx="4525284" cy="2560528"/>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type="flowChartManualOperation" r:blip="" rot="-90">
              <dgm:adjLst/>
            </dgm:shape>
          </dgm:if>
          <dgm:else name="Name6">
            <dgm:shape xmlns:r="http://schemas.openxmlformats.org/officeDocument/2006/relationships" type="flowChartManualOperation" r:blip="" rot="90">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5ACA615-2D95-401D-9D64-E19EED856712}" type="datetimeFigureOut">
              <a:rPr lang="en-US" smtClean="0"/>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B230355-9511-44A1-AAC5-28A00111439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0355-9511-44A1-AAC5-28A001114396}"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transition advTm="100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Tm="1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png"/><Relationship Id="rId1" Type="http://schemas.openxmlformats.org/officeDocument/2006/relationships/hyperlink" Target="http://cgclib.lsease.in/"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cecmohali.org/" TargetMode="External"/><Relationship Id="rId1" Type="http://schemas.openxmlformats.org/officeDocument/2006/relationships/hyperlink" Target="http://www.cgc.edu.in/" TargetMode="Externa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8.jpeg"/><Relationship Id="rId2" Type="http://schemas.openxmlformats.org/officeDocument/2006/relationships/hyperlink" Target="http://database.worldlibrary.org/" TargetMode="External"/><Relationship Id="rId1" Type="http://schemas.openxmlformats.org/officeDocument/2006/relationships/hyperlink" Target="http://www.delnet.i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jpeg"/><Relationship Id="rId1" Type="http://schemas.openxmlformats.org/officeDocument/2006/relationships/hyperlink" Target="http://search.ebscohost.com/" TargetMode="Externa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jpeg"/><Relationship Id="rId1" Type="http://schemas.openxmlformats.org/officeDocument/2006/relationships/hyperlink" Target="http://ndl.iitkgp.ac.in/" TargetMode="Externa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2.jpeg"/><Relationship Id="rId1" Type="http://schemas.openxmlformats.org/officeDocument/2006/relationships/hyperlink" Target="https://archive.nptel.ac.in/" TargetMode="Externa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hyperlink" Target="https://cgcopac.lsease.in/" TargetMode="External"/><Relationship Id="rId7" Type="http://schemas.openxmlformats.org/officeDocument/2006/relationships/hyperlink" Target="https://ndl.iitkgp.ac.in/" TargetMode="External"/><Relationship Id="rId6" Type="http://schemas.openxmlformats.org/officeDocument/2006/relationships/hyperlink" Target="https://archive.nptel.ac.in/" TargetMode="External"/><Relationship Id="rId5" Type="http://schemas.openxmlformats.org/officeDocument/2006/relationships/hyperlink" Target="https://assets.ebsco.com/m/2914c90c85e2c31b/original/EBSCO-eBooks-Academic-Collection-Title-List-Worldwide.xlsx" TargetMode="External"/><Relationship Id="rId4" Type="http://schemas.openxmlformats.org/officeDocument/2006/relationships/hyperlink" Target="http://search.ebscohost.com/" TargetMode="External"/><Relationship Id="rId3" Type="http://schemas.openxmlformats.org/officeDocument/2006/relationships/hyperlink" Target="https://search.ebscohost.com/login.aspx?authtype=ip,uid&amp;custid=ns154387&amp;groupid=main&amp;profile=ehost&amp;defaultdb=bsh" TargetMode="External"/><Relationship Id="rId2" Type="http://schemas.openxmlformats.org/officeDocument/2006/relationships/hyperlink" Target="http://database.worldlibrary.org/" TargetMode="External"/><Relationship Id="rId1" Type="http://schemas.openxmlformats.org/officeDocument/2006/relationships/hyperlink" Target="http://www.delnet.in/" TargetMode="External"/></Relationships>
</file>

<file path=ppt/slides/_rels/slide22.xml.rels><?xml version="1.0" encoding="UTF-8" standalone="yes"?>
<Relationships xmlns="http://schemas.openxmlformats.org/package/2006/relationships"><Relationship Id="rId9" Type="http://schemas.openxmlformats.org/officeDocument/2006/relationships/hyperlink" Target="https://archive.nptel.ac.in/" TargetMode="External"/><Relationship Id="rId8" Type="http://schemas.openxmlformats.org/officeDocument/2006/relationships/hyperlink" Target="https://nptel.ac.in/" TargetMode="External"/><Relationship Id="rId7" Type="http://schemas.openxmlformats.org/officeDocument/2006/relationships/hyperlink" Target="https://www.gutenberg.org/" TargetMode="External"/><Relationship Id="rId6" Type="http://schemas.openxmlformats.org/officeDocument/2006/relationships/hyperlink" Target="https://www.researchgate.net/" TargetMode="External"/><Relationship Id="rId5" Type="http://schemas.openxmlformats.org/officeDocument/2006/relationships/hyperlink" Target="https://shodhganga.inflibnet.ac.in/" TargetMode="External"/><Relationship Id="rId4" Type="http://schemas.openxmlformats.org/officeDocument/2006/relationships/hyperlink" Target="https://ndl.iitkgp.ac.in/" TargetMode="External"/><Relationship Id="rId3" Type="http://schemas.openxmlformats.org/officeDocument/2006/relationships/hyperlink" Target="http://www.pdfdrive.com/" TargetMode="External"/><Relationship Id="rId2" Type="http://schemas.openxmlformats.org/officeDocument/2006/relationships/hyperlink" Target="https://ess.inflibnet.ac.in/" TargetMode="External"/><Relationship Id="rId11" Type="http://schemas.openxmlformats.org/officeDocument/2006/relationships/slideLayout" Target="../slideLayouts/slideLayout6.xml"/><Relationship Id="rId10" Type="http://schemas.openxmlformats.org/officeDocument/2006/relationships/image" Target="../media/image13.png"/><Relationship Id="rId1" Type="http://schemas.openxmlformats.org/officeDocument/2006/relationships/hyperlink" Target="https://epgp.inflibnet.ac.in/" TargetMode="Externa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hyperlink" Target="https://directory.doabooks.org/handle/20.500.12854/34495" TargetMode="External"/><Relationship Id="rId7" Type="http://schemas.openxmlformats.org/officeDocument/2006/relationships/hyperlink" Target="http://free.aicte-india.org/" TargetMode="External"/><Relationship Id="rId6" Type="http://schemas.openxmlformats.org/officeDocument/2006/relationships/hyperlink" Target="https://storage.googleapis.com/uniquecourses/online.html" TargetMode="External"/><Relationship Id="rId5" Type="http://schemas.openxmlformats.org/officeDocument/2006/relationships/hyperlink" Target="https://www.swayamprabha.gov.in/" TargetMode="External"/><Relationship Id="rId4" Type="http://schemas.openxmlformats.org/officeDocument/2006/relationships/hyperlink" Target="https://www.doabooks.org/" TargetMode="External"/><Relationship Id="rId3" Type="http://schemas.openxmlformats.org/officeDocument/2006/relationships/hyperlink" Target="https://sakshat.ac.in/?project=vidwan" TargetMode="External"/><Relationship Id="rId2" Type="http://schemas.openxmlformats.org/officeDocument/2006/relationships/hyperlink" Target="https://www.oapen.org/" TargetMode="External"/><Relationship Id="rId1" Type="http://schemas.openxmlformats.org/officeDocument/2006/relationships/hyperlink" Target="https://openlibrary.org/" TargetMode="External"/></Relationships>
</file>

<file path=ppt/slides/_rels/slide24.xml.rels><?xml version="1.0" encoding="UTF-8" standalone="yes"?>
<Relationships xmlns="http://schemas.openxmlformats.org/package/2006/relationships"><Relationship Id="rId9" Type="http://schemas.openxmlformats.org/officeDocument/2006/relationships/hyperlink" Target="https://www.oapen.org/" TargetMode="External"/><Relationship Id="rId8" Type="http://schemas.openxmlformats.org/officeDocument/2006/relationships/hyperlink" Target="https://infoport.inflibnet.ac.in" TargetMode="External"/><Relationship Id="rId7" Type="http://schemas.openxmlformats.org/officeDocument/2006/relationships/hyperlink" Target="https://www.it.iitb.ac.in/nmeict/home.html" TargetMode="External"/><Relationship Id="rId6" Type="http://schemas.openxmlformats.org/officeDocument/2006/relationships/hyperlink" Target="https://www.aicte-india.org/education/collaborations" TargetMode="External"/><Relationship Id="rId5" Type="http://schemas.openxmlformats.org/officeDocument/2006/relationships/hyperlink" Target="https://www.gutenberg.org/" TargetMode="External"/><Relationship Id="rId4" Type="http://schemas.openxmlformats.org/officeDocument/2006/relationships/hyperlink" Target="https://about.jstor.org/librarians/books/open-access-books-jstor/" TargetMode="External"/><Relationship Id="rId3" Type="http://schemas.openxmlformats.org/officeDocument/2006/relationships/hyperlink" Target="https://icar.org.in/content/e-kalpa" TargetMode="External"/><Relationship Id="rId2" Type="http://schemas.openxmlformats.org/officeDocument/2006/relationships/hyperlink" Target="http://cec.nic.in/cec/" TargetMode="External"/><Relationship Id="rId10" Type="http://schemas.openxmlformats.org/officeDocument/2006/relationships/slideLayout" Target="../slideLayouts/slideLayout6.xml"/><Relationship Id="rId1" Type="http://schemas.openxmlformats.org/officeDocument/2006/relationships/hyperlink" Target="https://doaj.org/" TargetMode="External"/></Relationships>
</file>

<file path=ppt/slides/_rels/slide25.xml.rels><?xml version="1.0" encoding="UTF-8" standalone="yes"?>
<Relationships xmlns="http://schemas.openxmlformats.org/package/2006/relationships"><Relationship Id="rId9" Type="http://schemas.openxmlformats.org/officeDocument/2006/relationships/hyperlink" Target="https://worldwidescience.org/" TargetMode="External"/><Relationship Id="rId8" Type="http://schemas.openxmlformats.org/officeDocument/2006/relationships/hyperlink" Target="https://library-archives.canada.ca/eng" TargetMode="External"/><Relationship Id="rId7" Type="http://schemas.openxmlformats.org/officeDocument/2006/relationships/hyperlink" Target="https://www.youth4work.com/onlinetalenttest" TargetMode="External"/><Relationship Id="rId6" Type="http://schemas.openxmlformats.org/officeDocument/2006/relationships/hyperlink" Target="http://www.vlab.co.in/" TargetMode="External"/><Relationship Id="rId5" Type="http://schemas.openxmlformats.org/officeDocument/2006/relationships/hyperlink" Target="https://www.dart-europe.org/basic-search.php" TargetMode="External"/><Relationship Id="rId4" Type="http://schemas.openxmlformats.org/officeDocument/2006/relationships/hyperlink" Target="https://ethos.bl.uk/Home.do" TargetMode="External"/><Relationship Id="rId3" Type="http://schemas.openxmlformats.org/officeDocument/2006/relationships/hyperlink" Target="https://nltr.org/" TargetMode="External"/><Relationship Id="rId2" Type="http://schemas.openxmlformats.org/officeDocument/2006/relationships/hyperlink" Target="https://onlinebooks.library.upenn.edu/lists.html" TargetMode="External"/><Relationship Id="rId11" Type="http://schemas.openxmlformats.org/officeDocument/2006/relationships/slideLayout" Target="../slideLayouts/slideLayout6.xml"/><Relationship Id="rId10" Type="http://schemas.openxmlformats.org/officeDocument/2006/relationships/hyperlink" Target="https://ess.inflibnet.ac.in/" TargetMode="External"/><Relationship Id="rId1" Type="http://schemas.openxmlformats.org/officeDocument/2006/relationships/hyperlink" Target="https://www.dei.ac.in/dei/quantumNano/" TargetMode="External"/></Relationships>
</file>

<file path=ppt/slides/_rels/slide26.xml.rels><?xml version="1.0" encoding="UTF-8" standalone="yes"?>
<Relationships xmlns="http://schemas.openxmlformats.org/package/2006/relationships"><Relationship Id="rId9" Type="http://schemas.openxmlformats.org/officeDocument/2006/relationships/hyperlink" Target="https://eric.ed.gov/" TargetMode="External"/><Relationship Id="rId8" Type="http://schemas.openxmlformats.org/officeDocument/2006/relationships/hyperlink" Target="https://learning.tcsionhub.in/hub/glass-room/" TargetMode="External"/><Relationship Id="rId7" Type="http://schemas.openxmlformats.org/officeDocument/2006/relationships/hyperlink" Target="https://www.youtube.com/user/cecedusat" TargetMode="External"/><Relationship Id="rId6" Type="http://schemas.openxmlformats.org/officeDocument/2006/relationships/hyperlink" Target="https://www.socsccybraryamu.ac.in/" TargetMode="External"/><Relationship Id="rId5" Type="http://schemas.openxmlformats.org/officeDocument/2006/relationships/hyperlink" Target="http://ugcmoocs.intlibnet.ac.in/ugemoocs" TargetMode="External"/><Relationship Id="rId4" Type="http://schemas.openxmlformats.org/officeDocument/2006/relationships/hyperlink" Target="http://www.youtube.com/" TargetMode="External"/><Relationship Id="rId3" Type="http://schemas.openxmlformats.org/officeDocument/2006/relationships/hyperlink" Target="https://fossee.in/" TargetMode="External"/><Relationship Id="rId2" Type="http://schemas.openxmlformats.org/officeDocument/2006/relationships/hyperlink" Target="researchgate.net" TargetMode="External"/><Relationship Id="rId11" Type="http://schemas.openxmlformats.org/officeDocument/2006/relationships/slideLayout" Target="../slideLayouts/slideLayout6.xml"/><Relationship Id="rId10" Type="http://schemas.openxmlformats.org/officeDocument/2006/relationships/hyperlink" Target="http://www.globethics.net/" TargetMode="External"/><Relationship Id="rId1" Type="http://schemas.openxmlformats.org/officeDocument/2006/relationships/hyperlink" Target="https://irsc.libguides.com/" TargetMode="Externa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14.png"/><Relationship Id="rId6" Type="http://schemas.openxmlformats.org/officeDocument/2006/relationships/hyperlink" Target="https://www.ssrn.com/" TargetMode="External"/><Relationship Id="rId5" Type="http://schemas.openxmlformats.org/officeDocument/2006/relationships/hyperlink" Target="https://www.wikibooks.org/" TargetMode="External"/><Relationship Id="rId4" Type="http://schemas.openxmlformats.org/officeDocument/2006/relationships/hyperlink" Target="https://ekumbh.aicte-india.org/" TargetMode="External"/><Relationship Id="rId3" Type="http://schemas.openxmlformats.org/officeDocument/2006/relationships/hyperlink" Target="http://mhrdnats.gov.in/" TargetMode="External"/><Relationship Id="rId2" Type="http://schemas.openxmlformats.org/officeDocument/2006/relationships/hyperlink" Target="https://spoken-tutorial.org/" TargetMode="External"/><Relationship Id="rId1" Type="http://schemas.openxmlformats.org/officeDocument/2006/relationships/hyperlink" Target="http://www.archive.org/" TargetMode="Externa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29.xml.rels><?xml version="1.0" encoding="UTF-8" standalone="yes"?>
<Relationships xmlns="http://schemas.openxmlformats.org/package/2006/relationships"><Relationship Id="rId9" Type="http://schemas.openxmlformats.org/officeDocument/2006/relationships/hyperlink" Target="https://pdf-magazines-download.com/" TargetMode="External"/><Relationship Id="rId8" Type="http://schemas.openxmlformats.org/officeDocument/2006/relationships/hyperlink" Target="https://magazinenewsstand.com/digital-magazines" TargetMode="External"/><Relationship Id="rId7" Type="http://schemas.openxmlformats.org/officeDocument/2006/relationships/hyperlink" Target="https://www.pdfmagaz.club/" TargetMode="External"/><Relationship Id="rId6" Type="http://schemas.openxmlformats.org/officeDocument/2006/relationships/hyperlink" Target="https://downmagaz.net/" TargetMode="External"/><Relationship Id="rId5" Type="http://schemas.openxmlformats.org/officeDocument/2006/relationships/hyperlink" Target="https://all-freemagazines.com/" TargetMode="External"/><Relationship Id="rId4" Type="http://schemas.openxmlformats.org/officeDocument/2006/relationships/hyperlink" Target="https://pdf-magazines.org/" TargetMode="External"/><Relationship Id="rId3" Type="http://schemas.openxmlformats.org/officeDocument/2006/relationships/hyperlink" Target="https://www.bisinfotech.com/bisinfotech-magazine" TargetMode="External"/><Relationship Id="rId2" Type="http://schemas.openxmlformats.org/officeDocument/2006/relationships/hyperlink" Target="https://fliphtml5.com/" TargetMode="External"/><Relationship Id="rId12" Type="http://schemas.openxmlformats.org/officeDocument/2006/relationships/slideLayout" Target="../slideLayouts/slideLayout6.xml"/><Relationship Id="rId11" Type="http://schemas.openxmlformats.org/officeDocument/2006/relationships/image" Target="../media/image16.jpeg"/><Relationship Id="rId10" Type="http://schemas.openxmlformats.org/officeDocument/2006/relationships/hyperlink" Target="https://openthemagazine.com/" TargetMode="External"/><Relationship Id="rId1" Type="http://schemas.openxmlformats.org/officeDocument/2006/relationships/hyperlink" Target="https://worldmags.ne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emf"/></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hyperlink" Target="https://cgcopac.lsease.in/" TargetMode="Externa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1.xml"/><Relationship Id="rId1" Type="http://schemas.openxmlformats.org/officeDocument/2006/relationships/image" Target="../media/image20.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png"/><Relationship Id="rId1" Type="http://schemas.openxmlformats.org/officeDocument/2006/relationships/hyperlink" Target="http://cbsmohali.org/" TargetMode="Externa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image" Target="../media/image33.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xml"/><Relationship Id="rId2" Type="http://schemas.openxmlformats.org/officeDocument/2006/relationships/image" Target="../media/image38.jpeg"/><Relationship Id="rId1" Type="http://schemas.openxmlformats.org/officeDocument/2006/relationships/image" Target="../media/image37.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hyperlink" Target="mailto:chief.librarian@cgc.edu.in"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fontScale="90000"/>
          </a:bodyPr>
          <a:lstStyle/>
          <a:p>
            <a:br>
              <a:rPr lang="en-US" dirty="0" smtClean="0">
                <a:solidFill>
                  <a:srgbClr val="990000"/>
                </a:solidFill>
              </a:rPr>
            </a:br>
            <a:br>
              <a:rPr lang="en-US" dirty="0">
                <a:solidFill>
                  <a:srgbClr val="990000"/>
                </a:solidFill>
              </a:rPr>
            </a:br>
            <a:br>
              <a:rPr lang="en-US" dirty="0" smtClean="0">
                <a:solidFill>
                  <a:srgbClr val="990000"/>
                </a:solidFill>
              </a:rPr>
            </a:br>
            <a:br>
              <a:rPr lang="en-US" dirty="0">
                <a:solidFill>
                  <a:srgbClr val="990000"/>
                </a:solidFill>
              </a:rPr>
            </a:br>
            <a:br>
              <a:rPr lang="en-US" dirty="0" smtClean="0">
                <a:solidFill>
                  <a:srgbClr val="990000"/>
                </a:solidFill>
              </a:rPr>
            </a:br>
            <a:br>
              <a:rPr lang="en-US" dirty="0">
                <a:solidFill>
                  <a:srgbClr val="990000"/>
                </a:solidFill>
              </a:rPr>
            </a:br>
            <a:br>
              <a:rPr lang="en-US" dirty="0" smtClean="0">
                <a:solidFill>
                  <a:srgbClr val="990000"/>
                </a:solidFill>
              </a:rPr>
            </a:br>
            <a:br>
              <a:rPr lang="en-US" dirty="0" smtClean="0">
                <a:solidFill>
                  <a:srgbClr val="990000"/>
                </a:solidFill>
              </a:rPr>
            </a:br>
            <a:br>
              <a:rPr lang="en-US" dirty="0" smtClean="0">
                <a:solidFill>
                  <a:srgbClr val="990000"/>
                </a:solidFill>
              </a:rPr>
            </a:br>
            <a:br>
              <a:rPr lang="en-US" dirty="0">
                <a:solidFill>
                  <a:srgbClr val="990000"/>
                </a:solidFill>
              </a:rPr>
            </a:br>
            <a:br>
              <a:rPr lang="en-US" dirty="0">
                <a:solidFill>
                  <a:srgbClr val="990000"/>
                </a:solidFill>
              </a:rPr>
            </a:br>
            <a:br>
              <a:rPr lang="en-US" dirty="0">
                <a:solidFill>
                  <a:srgbClr val="990000"/>
                </a:solidFill>
              </a:rPr>
            </a:br>
            <a:br>
              <a:rPr lang="en-US" dirty="0" smtClean="0">
                <a:solidFill>
                  <a:srgbClr val="990000"/>
                </a:solidFill>
              </a:rPr>
            </a:br>
            <a:br>
              <a:rPr lang="en-US" dirty="0">
                <a:solidFill>
                  <a:srgbClr val="990000"/>
                </a:solidFill>
              </a:rPr>
            </a:br>
            <a:br>
              <a:rPr lang="en-US" dirty="0" smtClean="0">
                <a:solidFill>
                  <a:srgbClr val="990000"/>
                </a:solidFill>
              </a:rPr>
            </a:br>
            <a:br>
              <a:rPr lang="en-US" dirty="0" smtClean="0">
                <a:solidFill>
                  <a:srgbClr val="990000"/>
                </a:solidFill>
              </a:rPr>
            </a:br>
            <a:br>
              <a:rPr lang="en-US" dirty="0" smtClean="0">
                <a:solidFill>
                  <a:srgbClr val="990000"/>
                </a:solidFill>
              </a:rPr>
            </a:br>
            <a:br>
              <a:rPr lang="en-US" dirty="0" smtClean="0">
                <a:solidFill>
                  <a:srgbClr val="990000"/>
                </a:solidFill>
              </a:rPr>
            </a:br>
            <a:r>
              <a:rPr lang="en-US" dirty="0" smtClean="0">
                <a:solidFill>
                  <a:srgbClr val="FF0000"/>
                </a:solidFill>
              </a:rPr>
              <a:t> </a:t>
            </a:r>
            <a:br>
              <a:rPr lang="en-US" dirty="0" smtClean="0">
                <a:solidFill>
                  <a:srgbClr val="FF0000"/>
                </a:solidFill>
              </a:rPr>
            </a:br>
            <a:br>
              <a:rPr lang="en-US" dirty="0" smtClean="0">
                <a:solidFill>
                  <a:srgbClr val="FF0000"/>
                </a:solidFill>
              </a:rPr>
            </a:br>
            <a:br>
              <a:rPr lang="en-US" dirty="0" smtClean="0">
                <a:solidFill>
                  <a:srgbClr val="FF0000"/>
                </a:solidFill>
              </a:rPr>
            </a:br>
            <a:br>
              <a:rPr lang="en-US" dirty="0">
                <a:solidFill>
                  <a:srgbClr val="FF0000"/>
                </a:solidFill>
              </a:rPr>
            </a:br>
            <a:endParaRPr lang="en-US"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7200" y="2144959"/>
            <a:ext cx="8153400" cy="4389438"/>
          </a:xfrm>
          <a:prstGeom prst="rect">
            <a:avLst/>
          </a:prstGeom>
          <a:ln w="228600" cap="sq" cmpd="thickThin">
            <a:solidFill>
              <a:srgbClr val="000000"/>
            </a:solidFill>
            <a:prstDash val="solid"/>
            <a:miter lim="800000"/>
            <a:headEnd/>
            <a:tailEnd/>
          </a:ln>
          <a:effectLst>
            <a:innerShdw blurRad="76200">
              <a:srgbClr val="000000"/>
            </a:innerShdw>
          </a:effectLst>
        </p:spPr>
      </p:pic>
      <p:pic>
        <p:nvPicPr>
          <p:cNvPr id="4" name="Picture 1" descr="IMG_256"/>
          <p:cNvPicPr>
            <a:picLocks noChangeAspect="1"/>
          </p:cNvPicPr>
          <p:nvPr/>
        </p:nvPicPr>
        <p:blipFill>
          <a:blip r:embed="rId2"/>
          <a:stretch>
            <a:fillRect/>
          </a:stretch>
        </p:blipFill>
        <p:spPr>
          <a:xfrm>
            <a:off x="1790700" y="457200"/>
            <a:ext cx="5638800" cy="127571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574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Autofit/>
          </a:bodyPr>
          <a:lstStyle/>
          <a:p>
            <a:r>
              <a:rPr lang="en-US" sz="4800" b="1" dirty="0">
                <a:latin typeface="Algerian" panose="04020705040A02060702" pitchFamily="82" charset="0"/>
              </a:rPr>
              <a:t>LIBRARY COMMITTEE</a:t>
            </a:r>
            <a:endParaRPr lang="en-US" sz="4800" dirty="0">
              <a:latin typeface="Algerian" panose="04020705040A02060702" pitchFamily="82" charset="0"/>
            </a:endParaRPr>
          </a:p>
        </p:txBody>
      </p:sp>
      <p:graphicFrame>
        <p:nvGraphicFramePr>
          <p:cNvPr id="4" name="Content Placeholder 3"/>
          <p:cNvGraphicFramePr>
            <a:graphicFrameLocks noGrp="1"/>
          </p:cNvGraphicFramePr>
          <p:nvPr>
            <p:ph idx="1"/>
          </p:nvPr>
        </p:nvGraphicFramePr>
        <p:xfrm>
          <a:off x="304800" y="990600"/>
          <a:ext cx="8610600" cy="5562599"/>
        </p:xfrm>
        <a:graphic>
          <a:graphicData uri="http://schemas.openxmlformats.org/drawingml/2006/table">
            <a:tbl>
              <a:tblPr firstRow="1" firstCol="1" bandRow="1">
                <a:tableStyleId>{5C22544A-7EE6-4342-B048-85BDC9FD1C3A}</a:tableStyleId>
              </a:tblPr>
              <a:tblGrid>
                <a:gridCol w="6092190"/>
                <a:gridCol w="2518410"/>
              </a:tblGrid>
              <a:tr h="542774">
                <a:tc>
                  <a:txBody>
                    <a:bodyPr/>
                    <a:lstStyle/>
                    <a:p>
                      <a:pPr marL="59055" indent="0" algn="ctr" fontAlgn="b">
                        <a:lnSpc>
                          <a:spcPct val="107000"/>
                        </a:lnSpc>
                        <a:spcBef>
                          <a:spcPct val="0"/>
                        </a:spcBef>
                        <a:spcAft>
                          <a:spcPts val="800"/>
                        </a:spcAft>
                      </a:pPr>
                      <a:r>
                        <a:rPr sz="2800" b="1" i="0" dirty="0">
                          <a:solidFill>
                            <a:srgbClr val="000000"/>
                          </a:solidFill>
                          <a:latin typeface="Calibri" panose="020F0502020204030204"/>
                          <a:ea typeface="SimSun" panose="02010600030101010101" pitchFamily="2" charset="-122"/>
                        </a:rPr>
                        <a:t>NAME</a:t>
                      </a:r>
                      <a:endParaRPr sz="28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800" b="1" i="0" dirty="0">
                          <a:solidFill>
                            <a:srgbClr val="000000"/>
                          </a:solidFill>
                          <a:latin typeface="Calibri" panose="020F0502020204030204"/>
                          <a:ea typeface="SimSun" panose="02010600030101010101" pitchFamily="2" charset="-122"/>
                        </a:rPr>
                        <a:t>DESIGNATION</a:t>
                      </a:r>
                      <a:endParaRPr sz="28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r>
              <a:tr h="621553">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DR. RAMANDEEP SAINI (DIRECTOR -PRINCIPAL)</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CHAIRMAN</a:t>
                      </a:r>
                      <a:endParaRPr sz="2000" b="1" i="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r>
              <a:tr h="633570">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MRS. RENU OBEROI (CHIEF LIBRARIAN)</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MEMBER SECRETARY</a:t>
                      </a:r>
                      <a:endParaRPr sz="2000" b="1" i="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r>
              <a:tr h="608201">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DR. RAKHI DEWAN (HOD-MBA)</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MEMBER</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r>
              <a:tr h="849211">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DR. CHHINDER KAUR DHALIWAL (HOD-DCA)</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MEMBER</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r>
              <a:tr h="849211">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DR. PREETI SHARMA (HOD-BBA)</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MEMBER</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r>
              <a:tr h="608868">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DR. SEEMA RANI (HOD-COMMERCE)</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MEMBER</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r>
              <a:tr h="849211">
                <a:tc>
                  <a:txBody>
                    <a:bodyPr/>
                    <a:lstStyle/>
                    <a:p>
                      <a:pPr marL="59055"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DR. BALJINDER KAUR (PROFESSOR)</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c>
                  <a:txBody>
                    <a:bodyPr/>
                    <a:lstStyle/>
                    <a:p>
                      <a:pPr marL="59055"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MEMBER</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4">
                        <a:lumMod val="40000"/>
                        <a:lumOff val="60000"/>
                      </a:schemeClr>
                    </a:solidFill>
                  </a:tcPr>
                </a:tc>
              </a:tr>
            </a:tbl>
          </a:graphicData>
        </a:graphic>
      </p:graphicFrame>
    </p:spTree>
  </p:cSld>
  <p:clrMapOvr>
    <a:masterClrMapping/>
  </p:clrMapOvr>
  <p:transition advTm="1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54163"/>
          </a:xfrm>
        </p:spPr>
        <p:txBody>
          <a:bodyPr>
            <a:normAutofit fontScale="90000"/>
          </a:bodyPr>
          <a:lstStyle/>
          <a:p>
            <a:r>
              <a:rPr lang="en-US" sz="3600" b="1" dirty="0">
                <a:effectLst>
                  <a:glow rad="63500">
                    <a:schemeClr val="accent5">
                      <a:satMod val="175000"/>
                      <a:alpha val="40000"/>
                    </a:schemeClr>
                  </a:glow>
                  <a:outerShdw blurRad="50800" dist="38100" dir="10800000" algn="r">
                    <a:srgbClr val="000000">
                      <a:alpha val="40000"/>
                    </a:srgbClr>
                  </a:outerShdw>
                </a:effectLst>
              </a:rPr>
              <a:t>LIBRARY AUTOMATION USING INTEGRATED LIBRARY MANAGEMENT SYSTEM (ILMS)</a:t>
            </a:r>
            <a:br>
              <a:rPr lang="en-US" dirty="0"/>
            </a:br>
            <a:r>
              <a:rPr lang="en-US" sz="3600" dirty="0" smtClean="0"/>
              <a:t>LIBRARY SOFTWARE INTERFACE</a:t>
            </a:r>
            <a:endParaRPr lang="en-US" sz="3600" dirty="0"/>
          </a:p>
        </p:txBody>
      </p:sp>
      <p:sp>
        <p:nvSpPr>
          <p:cNvPr id="4" name="Rectangle 3"/>
          <p:cNvSpPr/>
          <p:nvPr/>
        </p:nvSpPr>
        <p:spPr>
          <a:xfrm rot="10800000" flipV="1">
            <a:off x="1676400" y="4294501"/>
            <a:ext cx="5486400" cy="2175980"/>
          </a:xfrm>
          <a:prstGeom prst="rect">
            <a:avLst/>
          </a:prstGeom>
        </p:spPr>
        <p:txBody>
          <a:bodyPr wrap="square">
            <a:spAutoFit/>
          </a:bodyPr>
          <a:lstStyle/>
          <a:p>
            <a:pPr algn="ctr">
              <a:lnSpc>
                <a:spcPct val="115000"/>
              </a:lnSpc>
              <a:spcAft>
                <a:spcPts val="1000"/>
              </a:spcAft>
            </a:pPr>
            <a:r>
              <a:rPr lang="en-US" sz="2400" b="1" dirty="0">
                <a:solidFill>
                  <a:srgbClr val="002060"/>
                </a:solidFill>
                <a:latin typeface="Calibri" panose="020F0502020204030204" pitchFamily="34" charset="0"/>
                <a:ea typeface="SimSun" panose="02010600030101010101" pitchFamily="2" charset="-122"/>
                <a:cs typeface="Calibri" panose="020F0502020204030204" pitchFamily="34" charset="0"/>
              </a:rPr>
              <a:t>Works on Cloud</a:t>
            </a:r>
            <a:endParaRPr lang="en-US" sz="2400" dirty="0">
              <a:latin typeface="Calibri" panose="020F0502020204030204" pitchFamily="34" charset="0"/>
              <a:ea typeface="SimSun" panose="02010600030101010101" pitchFamily="2" charset="-122"/>
            </a:endParaRPr>
          </a:p>
          <a:p>
            <a:pPr algn="ctr">
              <a:lnSpc>
                <a:spcPct val="115000"/>
              </a:lnSpc>
              <a:spcAft>
                <a:spcPts val="1000"/>
              </a:spcAft>
            </a:pPr>
            <a:r>
              <a:rPr lang="en-US" sz="2400" b="1" dirty="0">
                <a:solidFill>
                  <a:srgbClr val="002060"/>
                </a:solidFill>
                <a:latin typeface="Calibri" panose="020F0502020204030204" pitchFamily="34" charset="0"/>
                <a:ea typeface="SimSun" panose="02010600030101010101" pitchFamily="2" charset="-122"/>
                <a:cs typeface="Calibri" panose="020F0502020204030204" pitchFamily="34" charset="0"/>
              </a:rPr>
              <a:t>URL : </a:t>
            </a:r>
            <a:r>
              <a:rPr lang="en-US" sz="2400" b="1" u="sng" dirty="0">
                <a:solidFill>
                  <a:srgbClr val="0000FF"/>
                </a:solidFill>
                <a:latin typeface="Calibri" panose="020F0502020204030204" pitchFamily="34" charset="0"/>
                <a:ea typeface="SimSun" panose="02010600030101010101" pitchFamily="2" charset="-122"/>
                <a:cs typeface="Calibri" panose="020F0502020204030204" pitchFamily="34" charset="0"/>
                <a:hlinkClick r:id="rId1"/>
              </a:rPr>
              <a:t>http://cgclib.lsease.in/</a:t>
            </a:r>
            <a:endParaRPr lang="en-US" sz="2400" dirty="0">
              <a:latin typeface="Calibri" panose="020F0502020204030204" pitchFamily="34" charset="0"/>
              <a:ea typeface="SimSun" panose="02010600030101010101" pitchFamily="2" charset="-122"/>
            </a:endParaRPr>
          </a:p>
          <a:p>
            <a:pPr algn="ctr">
              <a:lnSpc>
                <a:spcPct val="115000"/>
              </a:lnSpc>
              <a:spcAft>
                <a:spcPts val="1000"/>
              </a:spcAft>
            </a:pPr>
            <a:r>
              <a:rPr lang="en-US" sz="2400" b="1" dirty="0">
                <a:solidFill>
                  <a:srgbClr val="002060"/>
                </a:solidFill>
                <a:latin typeface="Calibri" panose="020F0502020204030204" pitchFamily="34" charset="0"/>
                <a:ea typeface="SimSun" panose="02010600030101010101" pitchFamily="2" charset="-122"/>
                <a:cs typeface="Calibri" panose="020F0502020204030204" pitchFamily="34" charset="0"/>
              </a:rPr>
              <a:t>WEBOPAC with Remote Access</a:t>
            </a:r>
            <a:endParaRPr lang="en-US" sz="2400" dirty="0">
              <a:latin typeface="Calibri" panose="020F0502020204030204" pitchFamily="34" charset="0"/>
              <a:ea typeface="SimSun" panose="02010600030101010101" pitchFamily="2" charset="-122"/>
            </a:endParaRPr>
          </a:p>
          <a:p>
            <a:pPr algn="ctr">
              <a:lnSpc>
                <a:spcPct val="115000"/>
              </a:lnSpc>
            </a:pP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URL : </a:t>
            </a:r>
            <a:r>
              <a:rPr lang="en-US" sz="2400" b="1"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1"/>
              </a:rPr>
              <a:t>http://cgcopac.lsease.in/</a:t>
            </a:r>
            <a:endParaRPr lang="en-US" sz="2400" dirty="0">
              <a:effectLst/>
              <a:latin typeface="Calibri" panose="020F0502020204030204" pitchFamily="34" charset="0"/>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838200" y="1752600"/>
            <a:ext cx="7698740" cy="3056890"/>
          </a:xfrm>
          <a:prstGeom prst="rect">
            <a:avLst/>
          </a:prstGeom>
        </p:spPr>
      </p:pic>
    </p:spTree>
  </p:cSld>
  <p:clrMapOvr>
    <a:masterClrMapping/>
  </p:clrMapOvr>
  <p:transition advTm="1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6324600"/>
          </a:xfrm>
          <a:ln w="12700">
            <a:solidFill>
              <a:schemeClr val="tx1"/>
            </a:solidFill>
          </a:ln>
        </p:spPr>
        <p:txBody>
          <a:bodyPr>
            <a:normAutofit fontScale="90000"/>
          </a:bodyPr>
          <a:lstStyle/>
          <a:p>
            <a:pPr algn="l"/>
            <a:r>
              <a:rPr lang="en-IN" sz="2000" b="1" dirty="0" smtClean="0">
                <a:effectLst>
                  <a:outerShdw blurRad="50800" dist="38100" dir="13500000" algn="br">
                    <a:srgbClr val="000000">
                      <a:alpha val="40000"/>
                    </a:srgbClr>
                  </a:outerShdw>
                </a:effectLst>
              </a:rPr>
              <a:t>                             </a:t>
            </a:r>
            <a:r>
              <a:rPr lang="en-IN" sz="4900" b="1" dirty="0" smtClean="0">
                <a:solidFill>
                  <a:srgbClr val="7030A0"/>
                </a:solidFill>
                <a:effectLst>
                  <a:outerShdw blurRad="50800" dist="38100" dir="13500000" algn="br">
                    <a:srgbClr val="000000">
                      <a:alpha val="40000"/>
                    </a:srgbClr>
                  </a:outerShdw>
                </a:effectLst>
              </a:rPr>
              <a:t>LOCATE </a:t>
            </a:r>
            <a:r>
              <a:rPr lang="en-IN" sz="4900" b="1" dirty="0">
                <a:solidFill>
                  <a:srgbClr val="7030A0"/>
                </a:solidFill>
                <a:effectLst>
                  <a:outerShdw blurRad="50800" dist="38100" dir="13500000" algn="br">
                    <a:srgbClr val="000000">
                      <a:alpha val="40000"/>
                    </a:srgbClr>
                  </a:outerShdw>
                </a:effectLst>
              </a:rPr>
              <a:t>YOUR BOOK(S)</a:t>
            </a:r>
            <a:br>
              <a:rPr lang="en-US" sz="2000" dirty="0">
                <a:solidFill>
                  <a:srgbClr val="7030A0"/>
                </a:solidFill>
              </a:rPr>
            </a:br>
            <a:r>
              <a:rPr lang="en-US" sz="3100" dirty="0" smtClean="0">
                <a:solidFill>
                  <a:srgbClr val="7030A0"/>
                </a:solidFill>
              </a:rPr>
              <a:t>                            </a:t>
            </a:r>
            <a:r>
              <a:rPr lang="en-US" sz="3100" b="1" u="sng" dirty="0" smtClean="0">
                <a:solidFill>
                  <a:srgbClr val="7030A0"/>
                </a:solidFill>
              </a:rPr>
              <a:t>“</a:t>
            </a:r>
            <a:r>
              <a:rPr lang="en-US" sz="3100" b="1" u="sng" dirty="0">
                <a:solidFill>
                  <a:srgbClr val="7030A0"/>
                </a:solidFill>
              </a:rPr>
              <a:t>HOW TO USE WEB OPAC”</a:t>
            </a:r>
            <a:br>
              <a:rPr lang="en-US" sz="3100" dirty="0">
                <a:solidFill>
                  <a:srgbClr val="7030A0"/>
                </a:solidFill>
              </a:rPr>
            </a:br>
            <a:r>
              <a:rPr lang="en-US" sz="2000" b="1" dirty="0" smtClean="0"/>
              <a:t>STEP </a:t>
            </a:r>
            <a:r>
              <a:rPr lang="en-US" sz="2000" b="1" dirty="0"/>
              <a:t>1 : </a:t>
            </a:r>
            <a:r>
              <a:rPr lang="en-US" sz="2000" b="1" dirty="0" smtClean="0"/>
              <a:t>     SEARCH </a:t>
            </a:r>
            <a:r>
              <a:rPr lang="en-US" sz="2000" b="1" dirty="0"/>
              <a:t>ON CGC WEBSITES:-  </a:t>
            </a:r>
            <a:r>
              <a:rPr lang="en-US" sz="2000" b="1" u="sng" dirty="0">
                <a:hlinkClick r:id="rId1"/>
              </a:rPr>
              <a:t>www.cgc.edu.in</a:t>
            </a:r>
            <a:r>
              <a:rPr lang="en-US" sz="2000" b="1" dirty="0"/>
              <a:t> OR </a:t>
            </a:r>
            <a:r>
              <a:rPr lang="en-US" sz="2000" b="1" u="sng" dirty="0" smtClean="0">
                <a:hlinkClick r:id="rId2"/>
              </a:rPr>
              <a:t>cbsmohali.org</a:t>
            </a:r>
            <a:r>
              <a:rPr lang="en-US" sz="2000" b="1" dirty="0" smtClean="0"/>
              <a:t> </a:t>
            </a:r>
            <a:r>
              <a:rPr lang="en-US" sz="2000" b="1" dirty="0"/>
              <a:t>.</a:t>
            </a:r>
            <a:br>
              <a:rPr lang="en-US" sz="2000" b="1" dirty="0"/>
            </a:br>
            <a:r>
              <a:rPr lang="en-US" sz="2000" b="1" dirty="0"/>
              <a:t>STEP 2 : </a:t>
            </a:r>
            <a:r>
              <a:rPr lang="en-US" sz="2000" b="1" dirty="0" smtClean="0"/>
              <a:t>     </a:t>
            </a:r>
            <a:r>
              <a:rPr lang="en-US" sz="2000" b="1" dirty="0"/>
              <a:t>CLICK ON ONLINE LIBRARY OR LIBRARY.</a:t>
            </a:r>
            <a:br>
              <a:rPr lang="en-US" sz="2000" b="1" dirty="0"/>
            </a:br>
            <a:r>
              <a:rPr lang="en-US" sz="2000" b="1" dirty="0"/>
              <a:t>STEP 3 : </a:t>
            </a:r>
            <a:r>
              <a:rPr lang="en-US" sz="2000" b="1" dirty="0" smtClean="0"/>
              <a:t>     IN THE SEARCH </a:t>
            </a:r>
            <a:r>
              <a:rPr lang="en-US" sz="2000" b="1" dirty="0"/>
              <a:t>BAR : </a:t>
            </a:r>
            <a:br>
              <a:rPr lang="en-US" sz="2000" b="1" dirty="0"/>
            </a:br>
            <a:r>
              <a:rPr lang="en-US" sz="2000" b="1" dirty="0" smtClean="0"/>
              <a:t>                    SEARCH </a:t>
            </a:r>
            <a:r>
              <a:rPr lang="en-US" sz="2000" b="1" dirty="0"/>
              <a:t>BY AUTHOR (SURNAME/FIRST NAME)</a:t>
            </a:r>
            <a:br>
              <a:rPr lang="en-US" sz="2000" b="1" dirty="0"/>
            </a:br>
            <a:r>
              <a:rPr lang="en-US" sz="2000" b="1" dirty="0" smtClean="0"/>
              <a:t>                     SEARCH </a:t>
            </a:r>
            <a:r>
              <a:rPr lang="en-US" sz="2000" b="1" dirty="0"/>
              <a:t>BY TITLE (DON’T USE A, AN, THE)</a:t>
            </a:r>
            <a:br>
              <a:rPr lang="en-US" sz="2000" b="1" dirty="0"/>
            </a:br>
            <a:r>
              <a:rPr lang="en-US" sz="2000" b="1" dirty="0" smtClean="0"/>
              <a:t>                    SEARCH </a:t>
            </a:r>
            <a:r>
              <a:rPr lang="en-US" sz="2000" b="1" dirty="0"/>
              <a:t>BY KEYWORD</a:t>
            </a:r>
            <a:br>
              <a:rPr lang="en-US" sz="2000" b="1" dirty="0"/>
            </a:br>
            <a:r>
              <a:rPr lang="en-US" sz="2000" b="1" dirty="0"/>
              <a:t>STEP 4 : </a:t>
            </a:r>
            <a:r>
              <a:rPr lang="en-US" sz="2000" b="1" dirty="0" smtClean="0"/>
              <a:t>     SELECT </a:t>
            </a:r>
            <a:r>
              <a:rPr lang="en-US" sz="2000" b="1" dirty="0"/>
              <a:t>THE BOOK OF YOUR CHOICE FROM YOUR CONCERNED LIBRARY ON </a:t>
            </a:r>
            <a:r>
              <a:rPr lang="en-US" sz="2000" b="1" dirty="0" smtClean="0"/>
              <a:t>                  </a:t>
            </a:r>
            <a:br>
              <a:rPr lang="en-US" sz="2000" b="1" dirty="0" smtClean="0"/>
            </a:br>
            <a:r>
              <a:rPr lang="en-US" sz="2000" b="1" dirty="0" smtClean="0"/>
              <a:t>                    THE RIGHT-HAND </a:t>
            </a:r>
            <a:r>
              <a:rPr lang="en-US" sz="2000" b="1" dirty="0"/>
              <a:t>SIDE FIELD (i.e., ALL) AND “GO”. </a:t>
            </a:r>
            <a:br>
              <a:rPr lang="en-US" sz="2000" b="1" dirty="0" smtClean="0"/>
            </a:br>
            <a:r>
              <a:rPr lang="en-US" sz="2000" b="1" dirty="0" smtClean="0"/>
              <a:t>STEP </a:t>
            </a:r>
            <a:r>
              <a:rPr lang="en-US" sz="2000" b="1" dirty="0"/>
              <a:t>5 : </a:t>
            </a:r>
            <a:r>
              <a:rPr lang="en-US" sz="2000" b="1" dirty="0" smtClean="0"/>
              <a:t>      SELECT BROWSE: </a:t>
            </a:r>
            <a:r>
              <a:rPr lang="en-US" sz="2000" b="1" dirty="0"/>
              <a:t>TO KNOW ABOUT COLLECTION BY </a:t>
            </a:r>
            <a:r>
              <a:rPr lang="en-US" sz="2000" b="1" dirty="0" smtClean="0"/>
              <a:t>AUTHOR, </a:t>
            </a:r>
            <a:r>
              <a:rPr lang="en-US" sz="2000" b="1" dirty="0"/>
              <a:t>TITLE, </a:t>
            </a:r>
            <a:br>
              <a:rPr lang="en-US" sz="2000" b="1" dirty="0" smtClean="0"/>
            </a:br>
            <a:r>
              <a:rPr lang="en-US" sz="2000" b="1" dirty="0" smtClean="0"/>
              <a:t>                      CLASSIFIED</a:t>
            </a:r>
            <a:r>
              <a:rPr lang="en-US" sz="2000" b="1" dirty="0"/>
              <a:t>, SUBJECT, PUBLISHER, PLACE.</a:t>
            </a:r>
            <a:br>
              <a:rPr lang="en-US" sz="2000" b="1" dirty="0"/>
            </a:br>
            <a:r>
              <a:rPr lang="en-US" sz="2000" b="1" dirty="0"/>
              <a:t>STEP 6 : </a:t>
            </a:r>
            <a:r>
              <a:rPr lang="en-US" sz="2000" b="1" dirty="0" smtClean="0"/>
              <a:t>      SELECT </a:t>
            </a:r>
            <a:r>
              <a:rPr lang="en-US" sz="2000" b="1" dirty="0"/>
              <a:t>MY </a:t>
            </a:r>
            <a:r>
              <a:rPr lang="en-US" sz="2000" b="1" dirty="0" smtClean="0"/>
              <a:t>ACCOUNT: </a:t>
            </a:r>
            <a:r>
              <a:rPr lang="en-US" sz="2000" b="1" dirty="0"/>
              <a:t>TO KNOW ABOUT THE BOOKS YOU HAVE </a:t>
            </a:r>
            <a:br>
              <a:rPr lang="en-US" sz="2000" b="1" dirty="0"/>
            </a:br>
            <a:r>
              <a:rPr lang="en-US" sz="2000" b="1" dirty="0" smtClean="0"/>
              <a:t>                     FACULTY </a:t>
            </a:r>
            <a:r>
              <a:rPr lang="en-US" sz="2000" b="1" dirty="0"/>
              <a:t>WILL ENTER EMPLOYEE CODE AS USER ID &amp; STUDENTS WILL </a:t>
            </a:r>
            <a:r>
              <a:rPr lang="en-US" sz="2000" b="1" dirty="0" smtClean="0"/>
              <a:t>  </a:t>
            </a:r>
            <a:br>
              <a:rPr lang="en-US" sz="2000" b="1" dirty="0" smtClean="0"/>
            </a:br>
            <a:r>
              <a:rPr lang="en-US" sz="2000" b="1" dirty="0" smtClean="0"/>
              <a:t>                     ENTER </a:t>
            </a:r>
            <a:r>
              <a:rPr lang="en-US" sz="2000" b="1" dirty="0"/>
              <a:t>ROLL NO. AS USER ID.</a:t>
            </a:r>
            <a:br>
              <a:rPr lang="en-US" sz="2000" b="1" dirty="0"/>
            </a:br>
            <a:r>
              <a:rPr lang="en-US" sz="2000" b="1" dirty="0" smtClean="0"/>
              <a:t>                     PASSWORD </a:t>
            </a:r>
            <a:r>
              <a:rPr lang="en-US" sz="2000" b="1" dirty="0"/>
              <a:t>IS SAME FOR ALL “</a:t>
            </a:r>
            <a:r>
              <a:rPr lang="en-US" sz="2000" b="1" dirty="0" err="1"/>
              <a:t>cgclib</a:t>
            </a:r>
            <a:r>
              <a:rPr lang="en-US" sz="2000" b="1" dirty="0"/>
              <a:t>”.</a:t>
            </a:r>
            <a:br>
              <a:rPr lang="en-US" sz="2000" b="1" dirty="0"/>
            </a:br>
            <a:r>
              <a:rPr lang="en-US" sz="2000" b="1" dirty="0" smtClean="0"/>
              <a:t>                    AFTER </a:t>
            </a:r>
            <a:r>
              <a:rPr lang="en-US" sz="2000" b="1" dirty="0"/>
              <a:t>LOGGING IN EVERYONE HAS THE OPTION TO CHANGE THEIR </a:t>
            </a:r>
            <a:r>
              <a:rPr lang="en-US" sz="2000" b="1" dirty="0" smtClean="0"/>
              <a:t>   </a:t>
            </a:r>
            <a:br>
              <a:rPr lang="en-US" sz="2000" b="1" dirty="0" smtClean="0"/>
            </a:br>
            <a:r>
              <a:rPr lang="en-US" sz="2000" b="1" dirty="0" smtClean="0"/>
              <a:t>                     PASSWORD</a:t>
            </a:r>
            <a:r>
              <a:rPr lang="en-US" sz="2000" b="1" dirty="0"/>
              <a:t>.</a:t>
            </a:r>
            <a:br>
              <a:rPr lang="en-US" sz="2000" b="1" dirty="0"/>
            </a:br>
            <a:r>
              <a:rPr lang="en-US" sz="2000" dirty="0" smtClean="0"/>
              <a:t>                                         </a:t>
            </a:r>
            <a:r>
              <a:rPr lang="en-US" sz="2000" u="sng" dirty="0" smtClean="0">
                <a:solidFill>
                  <a:srgbClr val="C00000"/>
                </a:solidFill>
              </a:rPr>
              <a:t>NOTE </a:t>
            </a:r>
            <a:r>
              <a:rPr lang="en-US" sz="2000" u="sng" dirty="0">
                <a:solidFill>
                  <a:srgbClr val="C00000"/>
                </a:solidFill>
              </a:rPr>
              <a:t>: DO NOT CLOSE THE WINDOW AFTER USE</a:t>
            </a:r>
            <a:br>
              <a:rPr lang="en-US" sz="2000" dirty="0"/>
            </a:br>
            <a:br>
              <a:rPr lang="en-US" sz="2000" dirty="0"/>
            </a:br>
            <a:endParaRPr lang="en-US" sz="2000" dirty="0"/>
          </a:p>
        </p:txBody>
      </p:sp>
    </p:spTree>
  </p:cSld>
  <p:clrMapOvr>
    <a:masterClrMapping/>
  </p:clrMapOvr>
  <p:transition advTm="1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lstStyle/>
          <a:p>
            <a:endParaRPr lang="en-US" dirty="0"/>
          </a:p>
        </p:txBody>
      </p:sp>
      <p:pic>
        <p:nvPicPr>
          <p:cNvPr id="3" name="Picture 2" descr="C:\Users\admin\Desktop\download.jfif"/>
          <p:cNvPicPr/>
          <p:nvPr/>
        </p:nvPicPr>
        <p:blipFill>
          <a:blip r:embed="rId1">
            <a:extLst>
              <a:ext uri="{28A0092B-C50C-407E-A947-70E740481C1C}">
                <a14:useLocalDpi xmlns:a14="http://schemas.microsoft.com/office/drawing/2010/main" val="0"/>
              </a:ext>
            </a:extLst>
          </a:blip>
          <a:srcRect/>
          <a:stretch>
            <a:fillRect/>
          </a:stretch>
        </p:blipFill>
        <p:spPr bwMode="auto">
          <a:xfrm>
            <a:off x="381000" y="457200"/>
            <a:ext cx="8610600" cy="566896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6430962"/>
          </a:xfrm>
          <a:ln w="19050">
            <a:solidFill>
              <a:schemeClr val="tx1"/>
            </a:solidFill>
          </a:ln>
        </p:spPr>
        <p:txBody>
          <a:bodyPr>
            <a:normAutofit fontScale="90000"/>
          </a:bodyPr>
          <a:lstStyle/>
          <a:p>
            <a:pPr algn="l"/>
            <a:r>
              <a:rPr lang="en-US" sz="3200" dirty="0" smtClean="0"/>
              <a:t>            </a:t>
            </a:r>
            <a:br>
              <a:rPr lang="en-US" sz="3200" dirty="0" smtClean="0"/>
            </a:br>
            <a:r>
              <a:rPr lang="en-US" sz="3200" dirty="0" smtClean="0"/>
              <a:t>                 </a:t>
            </a:r>
            <a:br>
              <a:rPr lang="en-US" sz="3200" dirty="0" smtClean="0"/>
            </a:br>
            <a:br>
              <a:rPr lang="en-US" sz="3200" dirty="0"/>
            </a:br>
            <a:br>
              <a:rPr lang="en-US" sz="3200" dirty="0" smtClean="0"/>
            </a:br>
            <a:r>
              <a:rPr lang="en-US" sz="3200" dirty="0" smtClean="0"/>
              <a:t> </a:t>
            </a:r>
            <a:r>
              <a:rPr lang="en-US" sz="5300" b="1" dirty="0" smtClean="0">
                <a:solidFill>
                  <a:srgbClr val="7030A0"/>
                </a:solidFill>
              </a:rPr>
              <a:t>E RESOURCES</a:t>
            </a:r>
            <a:br>
              <a:rPr lang="en-US" sz="3200" dirty="0" smtClean="0"/>
            </a:br>
            <a:r>
              <a:rPr lang="en-US" sz="2700" dirty="0" smtClean="0"/>
              <a:t>Number of e-books (</a:t>
            </a:r>
            <a:r>
              <a:rPr lang="en-US" sz="2700" b="1" dirty="0" smtClean="0"/>
              <a:t>WORLD E-BOOK LIBRARY</a:t>
            </a:r>
            <a:r>
              <a:rPr lang="en-US" sz="2700" dirty="0" smtClean="0"/>
              <a:t>)                  20 Lacs+</a:t>
            </a:r>
            <a:br>
              <a:rPr lang="en-US" sz="2700" dirty="0" smtClean="0"/>
            </a:br>
            <a:r>
              <a:rPr lang="en-US" sz="2700" dirty="0" smtClean="0"/>
              <a:t>Number of e-books (</a:t>
            </a:r>
            <a:r>
              <a:rPr lang="en-US" sz="2700" b="1" dirty="0" smtClean="0"/>
              <a:t>EBSCO</a:t>
            </a:r>
            <a:r>
              <a:rPr lang="en-US" sz="2700" dirty="0" smtClean="0"/>
              <a:t>)                                                    2,65,000 </a:t>
            </a:r>
            <a:br>
              <a:rPr lang="en-US" sz="2700" b="1" dirty="0"/>
            </a:br>
            <a:r>
              <a:rPr lang="en-US" sz="2700" dirty="0" smtClean="0"/>
              <a:t> NDL Membership E-BOOKs                                                         45 Lacs+</a:t>
            </a:r>
            <a:br>
              <a:rPr lang="en-US" sz="2700" dirty="0" smtClean="0"/>
            </a:br>
            <a:r>
              <a:rPr lang="en-US" sz="2700" dirty="0" smtClean="0"/>
              <a:t>Number of e-journals(</a:t>
            </a:r>
            <a:r>
              <a:rPr lang="en-US" sz="2700" b="1" dirty="0" smtClean="0"/>
              <a:t>DELNET</a:t>
            </a:r>
            <a:r>
              <a:rPr lang="en-US" sz="2700" dirty="0" smtClean="0"/>
              <a:t>)                                                    778</a:t>
            </a:r>
            <a:br>
              <a:rPr lang="en-US" sz="2700" dirty="0" smtClean="0"/>
            </a:br>
            <a:r>
              <a:rPr lang="en-US" sz="2700" dirty="0" smtClean="0"/>
              <a:t>Total Number of e-journals(</a:t>
            </a:r>
            <a:r>
              <a:rPr lang="en-US" sz="2700" b="1" dirty="0" smtClean="0"/>
              <a:t>EBSCO</a:t>
            </a:r>
            <a:r>
              <a:rPr lang="en-US" sz="2700" dirty="0" smtClean="0"/>
              <a:t>)                                            1538</a:t>
            </a:r>
            <a:br>
              <a:rPr lang="en-US" sz="2700" dirty="0" smtClean="0"/>
            </a:br>
            <a:r>
              <a:rPr lang="en-US" sz="2700" b="1" dirty="0" smtClean="0"/>
              <a:t>EBSCO</a:t>
            </a:r>
            <a:r>
              <a:rPr lang="en-US" sz="2700" dirty="0"/>
              <a:t> </a:t>
            </a:r>
            <a:r>
              <a:rPr lang="en-US" sz="2700" dirty="0" smtClean="0"/>
              <a:t>Business Elite                                                                       1056         </a:t>
            </a:r>
            <a:br>
              <a:rPr lang="en-US" sz="2700" dirty="0" smtClean="0"/>
            </a:br>
            <a:r>
              <a:rPr lang="en-US" sz="2700" b="1" dirty="0" smtClean="0"/>
              <a:t>NPTEL</a:t>
            </a:r>
            <a:r>
              <a:rPr lang="en-US" sz="2700" dirty="0" smtClean="0"/>
              <a:t> VIDEO LECTURES                                                               11977</a:t>
            </a:r>
            <a:br>
              <a:rPr lang="en-US" sz="2700" dirty="0" smtClean="0"/>
            </a:br>
            <a:r>
              <a:rPr lang="en-US" sz="2700" dirty="0" smtClean="0"/>
              <a:t>CDs  ( of Books and Magazines)                                                    693</a:t>
            </a:r>
            <a:br>
              <a:rPr lang="en-US" sz="2700" dirty="0" smtClean="0"/>
            </a:br>
            <a:r>
              <a:rPr lang="en-US" sz="2700" b="1" dirty="0" smtClean="0"/>
              <a:t>TURNITIN</a:t>
            </a:r>
            <a:r>
              <a:rPr lang="en-US" sz="2700" dirty="0" smtClean="0"/>
              <a:t> Plagiarism Software</a:t>
            </a:r>
            <a:br>
              <a:rPr lang="en-US" sz="3200" dirty="0" smtClean="0"/>
            </a:br>
            <a:endParaRPr lang="en-US" sz="3200" dirty="0"/>
          </a:p>
        </p:txBody>
      </p:sp>
      <p:sp>
        <p:nvSpPr>
          <p:cNvPr id="3" name="AutoShape 2" descr="C:\Users\admin\Downloads\what-is-e-resource-1-32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6" descr="C:\Users\admin\Downloads\what-is-e-resource-1-320.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a:blip r:embed="rId1"/>
          <a:stretch>
            <a:fillRect/>
          </a:stretch>
        </p:blipFill>
        <p:spPr>
          <a:xfrm>
            <a:off x="5181600" y="335499"/>
            <a:ext cx="3048000" cy="2026017"/>
          </a:xfrm>
          <a:prstGeom prst="rect">
            <a:avLst/>
          </a:prstGeom>
        </p:spPr>
      </p:pic>
    </p:spTree>
  </p:cSld>
  <p:clrMapOvr>
    <a:masterClrMapping/>
  </p:clrMapOvr>
  <p:transition advTm="1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6354762"/>
          </a:xfrm>
          <a:ln w="12700">
            <a:solidFill>
              <a:schemeClr val="tx1"/>
            </a:solidFill>
          </a:ln>
        </p:spPr>
        <p:txBody>
          <a:bodyPr>
            <a:normAutofit/>
          </a:bodyPr>
          <a:lstStyle/>
          <a:p>
            <a:br>
              <a:rPr lang="en-US" sz="3600" dirty="0" smtClean="0"/>
            </a:br>
            <a:r>
              <a:rPr lang="en-US" sz="3100" dirty="0" smtClean="0"/>
              <a:t>The </a:t>
            </a:r>
            <a:r>
              <a:rPr lang="en-US" sz="3100" dirty="0"/>
              <a:t>library has subscription of DELNET database via link </a:t>
            </a:r>
            <a:r>
              <a:rPr lang="en-US" sz="3100" u="sng" dirty="0">
                <a:hlinkClick r:id="rId1"/>
              </a:rPr>
              <a:t>http://www.delnet.in</a:t>
            </a:r>
            <a:r>
              <a:rPr lang="en-US" sz="3100" dirty="0"/>
              <a:t>  since the year </a:t>
            </a:r>
            <a:r>
              <a:rPr lang="en-US" sz="3100" dirty="0" smtClean="0"/>
              <a:t>2018 </a:t>
            </a:r>
            <a:r>
              <a:rPr lang="en-US" sz="3100" dirty="0"/>
              <a:t>and is subscribing </a:t>
            </a:r>
            <a:r>
              <a:rPr lang="en-US" sz="3100" dirty="0" smtClean="0"/>
              <a:t>778 e-journals </a:t>
            </a:r>
            <a:r>
              <a:rPr lang="en-US" sz="3100" dirty="0"/>
              <a:t>and e-books through World e-book library via link </a:t>
            </a:r>
            <a:r>
              <a:rPr lang="en-US" sz="3100" u="sng" dirty="0">
                <a:hlinkClick r:id="rId2"/>
              </a:rPr>
              <a:t>http://database.worldlibrary.org</a:t>
            </a:r>
            <a:r>
              <a:rPr lang="en-US" sz="3100" u="sng" dirty="0" smtClean="0">
                <a:hlinkClick r:id="rId2"/>
              </a:rPr>
              <a:t>/</a:t>
            </a:r>
            <a:endParaRPr lang="en-US" sz="31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00" y="281565"/>
            <a:ext cx="5486400" cy="2057400"/>
          </a:xfrm>
          <a:prstGeom prst="rect">
            <a:avLst/>
          </a:prstGeom>
        </p:spPr>
      </p:pic>
    </p:spTree>
  </p:cSld>
  <p:clrMapOvr>
    <a:masterClrMapping/>
  </p:clrMapOvr>
  <p:transition advTm="1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9050">
            <a:solidFill>
              <a:schemeClr val="tx1"/>
            </a:solidFill>
          </a:ln>
        </p:spPr>
        <p:txBody>
          <a:bodyPr/>
          <a:lstStyle/>
          <a:p>
            <a:r>
              <a:rPr lang="en-US" dirty="0"/>
              <a:t> </a:t>
            </a:r>
            <a:r>
              <a:rPr lang="en-US" b="1" dirty="0"/>
              <a:t>EBSCO’S Business Source Elite </a:t>
            </a:r>
            <a:endParaRPr lang="en-US" dirty="0"/>
          </a:p>
        </p:txBody>
      </p:sp>
      <p:graphicFrame>
        <p:nvGraphicFramePr>
          <p:cNvPr id="3" name="Table 2"/>
          <p:cNvGraphicFramePr>
            <a:graphicFrameLocks noGrp="1"/>
          </p:cNvGraphicFramePr>
          <p:nvPr/>
        </p:nvGraphicFramePr>
        <p:xfrm>
          <a:off x="609599" y="1417641"/>
          <a:ext cx="7848601" cy="5364159"/>
        </p:xfrm>
        <a:graphic>
          <a:graphicData uri="http://schemas.openxmlformats.org/drawingml/2006/table">
            <a:tbl>
              <a:tblPr firstRow="1" firstCol="1" bandRow="1">
                <a:tableStyleId>{5C22544A-7EE6-4342-B048-85BDC9FD1C3A}</a:tableStyleId>
              </a:tblPr>
              <a:tblGrid>
                <a:gridCol w="2667001"/>
                <a:gridCol w="1452581"/>
                <a:gridCol w="1443019"/>
                <a:gridCol w="2286000"/>
              </a:tblGrid>
              <a:tr h="570509">
                <a:tc>
                  <a:txBody>
                    <a:bodyPr/>
                    <a:lstStyle/>
                    <a:p>
                      <a:pPr marL="0" marR="0" algn="just">
                        <a:lnSpc>
                          <a:spcPct val="107000"/>
                        </a:lnSpc>
                        <a:spcBef>
                          <a:spcPts val="0"/>
                        </a:spcBef>
                        <a:spcAft>
                          <a:spcPts val="0"/>
                        </a:spcAft>
                      </a:pPr>
                      <a:r>
                        <a:rPr lang="en-US" sz="1600" dirty="0">
                          <a:effectLst/>
                        </a:rPr>
                        <a:t>Journals indexed in WOS (approx.)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just">
                        <a:lnSpc>
                          <a:spcPct val="107000"/>
                        </a:lnSpc>
                        <a:spcBef>
                          <a:spcPts val="0"/>
                        </a:spcBef>
                        <a:spcAft>
                          <a:spcPts val="0"/>
                        </a:spcAft>
                      </a:pPr>
                      <a:r>
                        <a:rPr lang="en-IN" sz="1600" dirty="0">
                          <a:effectLst/>
                        </a:rPr>
                        <a:t>Journals indexed in Scopus (approx.)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c>
                  <a:txBody>
                    <a:bodyPr/>
                    <a:lstStyle/>
                    <a:p>
                      <a:pPr marL="0" marR="0" algn="just">
                        <a:lnSpc>
                          <a:spcPct val="107000"/>
                        </a:lnSpc>
                        <a:spcBef>
                          <a:spcPts val="0"/>
                        </a:spcBef>
                        <a:spcAft>
                          <a:spcPts val="0"/>
                        </a:spcAft>
                      </a:pPr>
                      <a:r>
                        <a:rPr lang="en-IN" sz="1600" dirty="0">
                          <a:effectLst/>
                        </a:rPr>
                        <a:t>Indexed in ABDC Journal Quality List (approx.)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8604">
                <a:tc>
                  <a:txBody>
                    <a:bodyPr/>
                    <a:lstStyle/>
                    <a:p>
                      <a:pPr marL="0" marR="0" algn="ctr">
                        <a:lnSpc>
                          <a:spcPct val="107000"/>
                        </a:lnSpc>
                        <a:spcBef>
                          <a:spcPts val="0"/>
                        </a:spcBef>
                        <a:spcAft>
                          <a:spcPts val="0"/>
                        </a:spcAft>
                      </a:pPr>
                      <a:r>
                        <a:rPr lang="en-IN" sz="2800" dirty="0">
                          <a:effectLst/>
                        </a:rPr>
                        <a:t>225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lnT w="12700" cap="flat" cmpd="sng" algn="ctr">
                      <a:solidFill>
                        <a:schemeClr val="tx1"/>
                      </a:solidFill>
                      <a:prstDash val="solid"/>
                      <a:round/>
                      <a:headEnd type="none" w="med" len="med"/>
                      <a:tailEnd type="none" w="med" len="med"/>
                    </a:lnT>
                  </a:tcPr>
                </a:tc>
                <a:tc gridSpan="2">
                  <a:txBody>
                    <a:bodyPr/>
                    <a:lstStyle/>
                    <a:p>
                      <a:pPr marL="0" marR="0" algn="ctr">
                        <a:lnSpc>
                          <a:spcPct val="107000"/>
                        </a:lnSpc>
                        <a:spcBef>
                          <a:spcPts val="0"/>
                        </a:spcBef>
                        <a:spcAft>
                          <a:spcPts val="0"/>
                        </a:spcAft>
                      </a:pPr>
                      <a:r>
                        <a:rPr lang="en-IN" sz="2800" dirty="0">
                          <a:effectLst/>
                        </a:rPr>
                        <a:t>282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lnT w="12700" cap="flat" cmpd="sng" algn="ctr">
                      <a:solidFill>
                        <a:schemeClr val="tx1"/>
                      </a:solidFill>
                      <a:prstDash val="solid"/>
                      <a:round/>
                      <a:headEnd type="none" w="med" len="med"/>
                      <a:tailEnd type="none" w="med" len="med"/>
                    </a:lnT>
                  </a:tcPr>
                </a:tc>
                <a:tc hMerge="1">
                  <a:tcPr/>
                </a:tc>
                <a:tc>
                  <a:txBody>
                    <a:bodyPr/>
                    <a:lstStyle/>
                    <a:p>
                      <a:pPr marL="0" marR="0" algn="ctr">
                        <a:lnSpc>
                          <a:spcPct val="107000"/>
                        </a:lnSpc>
                        <a:spcBef>
                          <a:spcPts val="0"/>
                        </a:spcBef>
                        <a:spcAft>
                          <a:spcPts val="0"/>
                        </a:spcAft>
                      </a:pPr>
                      <a:r>
                        <a:rPr lang="en-IN" sz="2800" dirty="0">
                          <a:effectLst/>
                        </a:rPr>
                        <a:t>212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lnT w="12700" cap="flat" cmpd="sng" algn="ctr">
                      <a:solidFill>
                        <a:schemeClr val="tx1"/>
                      </a:solidFill>
                      <a:prstDash val="solid"/>
                      <a:round/>
                      <a:headEnd type="none" w="med" len="med"/>
                      <a:tailEnd type="none" w="med" len="med"/>
                    </a:lnT>
                  </a:tcPr>
                </a:tc>
              </a:tr>
              <a:tr h="356166">
                <a:tc gridSpan="2">
                  <a:txBody>
                    <a:bodyPr/>
                    <a:lstStyle/>
                    <a:p>
                      <a:pPr marL="0" marR="0" algn="just">
                        <a:lnSpc>
                          <a:spcPct val="107000"/>
                        </a:lnSpc>
                        <a:spcBef>
                          <a:spcPts val="0"/>
                        </a:spcBef>
                        <a:spcAft>
                          <a:spcPts val="0"/>
                        </a:spcAft>
                      </a:pPr>
                      <a:r>
                        <a:rPr lang="en-US" sz="1600" dirty="0">
                          <a:effectLst/>
                        </a:rPr>
                        <a:t>Journals and Magazines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c gridSpan="2">
                  <a:txBody>
                    <a:bodyPr/>
                    <a:lstStyle/>
                    <a:p>
                      <a:pPr marL="0" marR="0" algn="just">
                        <a:lnSpc>
                          <a:spcPct val="107000"/>
                        </a:lnSpc>
                        <a:spcBef>
                          <a:spcPts val="0"/>
                        </a:spcBef>
                        <a:spcAft>
                          <a:spcPts val="0"/>
                        </a:spcAft>
                      </a:pPr>
                      <a:r>
                        <a:rPr lang="en-IN" sz="2000" b="1" dirty="0">
                          <a:effectLst/>
                        </a:rPr>
                        <a:t>1056 full text journals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r>
              <a:tr h="353134">
                <a:tc gridSpan="2">
                  <a:txBody>
                    <a:bodyPr/>
                    <a:lstStyle/>
                    <a:p>
                      <a:pPr marL="0" marR="0" algn="just">
                        <a:lnSpc>
                          <a:spcPct val="107000"/>
                        </a:lnSpc>
                        <a:spcBef>
                          <a:spcPts val="0"/>
                        </a:spcBef>
                        <a:spcAft>
                          <a:spcPts val="0"/>
                        </a:spcAft>
                      </a:pPr>
                      <a:r>
                        <a:rPr lang="en-IN" sz="1600" dirty="0">
                          <a:effectLst/>
                        </a:rPr>
                        <a:t>Case studies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c gridSpan="2">
                  <a:txBody>
                    <a:bodyPr/>
                    <a:lstStyle/>
                    <a:p>
                      <a:pPr marL="0" marR="0" algn="just">
                        <a:lnSpc>
                          <a:spcPct val="107000"/>
                        </a:lnSpc>
                        <a:spcBef>
                          <a:spcPts val="0"/>
                        </a:spcBef>
                        <a:spcAft>
                          <a:spcPts val="0"/>
                        </a:spcAft>
                      </a:pPr>
                      <a:r>
                        <a:rPr lang="en-IN" sz="1600">
                          <a:effectLst/>
                        </a:rPr>
                        <a:t>More than 900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r>
              <a:tr h="353134">
                <a:tc gridSpan="2">
                  <a:txBody>
                    <a:bodyPr/>
                    <a:lstStyle/>
                    <a:p>
                      <a:pPr marL="0" marR="0" algn="just">
                        <a:lnSpc>
                          <a:spcPct val="107000"/>
                        </a:lnSpc>
                        <a:spcBef>
                          <a:spcPts val="0"/>
                        </a:spcBef>
                        <a:spcAft>
                          <a:spcPts val="0"/>
                        </a:spcAft>
                      </a:pPr>
                      <a:r>
                        <a:rPr lang="en-IN" sz="1600" dirty="0">
                          <a:effectLst/>
                        </a:rPr>
                        <a:t>Company Profiles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c gridSpan="2">
                  <a:txBody>
                    <a:bodyPr/>
                    <a:lstStyle/>
                    <a:p>
                      <a:pPr marL="0" marR="0" algn="just">
                        <a:lnSpc>
                          <a:spcPct val="107000"/>
                        </a:lnSpc>
                        <a:spcBef>
                          <a:spcPts val="0"/>
                        </a:spcBef>
                        <a:spcAft>
                          <a:spcPts val="0"/>
                        </a:spcAft>
                      </a:pPr>
                      <a:r>
                        <a:rPr lang="en-IN" sz="1600" dirty="0">
                          <a:effectLst/>
                        </a:rPr>
                        <a:t>More than 15,000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r>
              <a:tr h="373341">
                <a:tc gridSpan="2">
                  <a:txBody>
                    <a:bodyPr/>
                    <a:lstStyle/>
                    <a:p>
                      <a:pPr marL="0" marR="0" algn="just">
                        <a:lnSpc>
                          <a:spcPct val="107000"/>
                        </a:lnSpc>
                        <a:spcBef>
                          <a:spcPts val="0"/>
                        </a:spcBef>
                        <a:spcAft>
                          <a:spcPts val="0"/>
                        </a:spcAft>
                      </a:pPr>
                      <a:r>
                        <a:rPr lang="en-IN" sz="1600" dirty="0">
                          <a:effectLst/>
                        </a:rPr>
                        <a:t>Videos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c gridSpan="2">
                  <a:txBody>
                    <a:bodyPr/>
                    <a:lstStyle/>
                    <a:p>
                      <a:pPr marL="0" marR="0" algn="just">
                        <a:lnSpc>
                          <a:spcPct val="107000"/>
                        </a:lnSpc>
                        <a:spcBef>
                          <a:spcPts val="0"/>
                        </a:spcBef>
                        <a:spcAft>
                          <a:spcPts val="0"/>
                        </a:spcAft>
                      </a:pPr>
                      <a:r>
                        <a:rPr lang="en-IN" sz="1600">
                          <a:effectLst/>
                        </a:rPr>
                        <a:t>Nearly 75,000 videos from Associated Press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r>
              <a:tr h="353134">
                <a:tc gridSpan="2">
                  <a:txBody>
                    <a:bodyPr/>
                    <a:lstStyle/>
                    <a:p>
                      <a:pPr marL="0" marR="0" algn="just">
                        <a:lnSpc>
                          <a:spcPct val="107000"/>
                        </a:lnSpc>
                        <a:spcBef>
                          <a:spcPts val="0"/>
                        </a:spcBef>
                        <a:spcAft>
                          <a:spcPts val="0"/>
                        </a:spcAft>
                      </a:pPr>
                      <a:r>
                        <a:rPr lang="en-IN" sz="1600" dirty="0">
                          <a:effectLst/>
                        </a:rPr>
                        <a:t>Market Research Reports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c gridSpan="2">
                  <a:txBody>
                    <a:bodyPr/>
                    <a:lstStyle/>
                    <a:p>
                      <a:pPr marL="0" marR="0" algn="just">
                        <a:lnSpc>
                          <a:spcPct val="107000"/>
                        </a:lnSpc>
                        <a:spcBef>
                          <a:spcPts val="0"/>
                        </a:spcBef>
                        <a:spcAft>
                          <a:spcPts val="0"/>
                        </a:spcAft>
                      </a:pPr>
                      <a:r>
                        <a:rPr lang="en-IN" sz="1600">
                          <a:effectLst/>
                        </a:rPr>
                        <a:t>2400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r>
              <a:tr h="746685">
                <a:tc gridSpan="2">
                  <a:txBody>
                    <a:bodyPr/>
                    <a:lstStyle/>
                    <a:p>
                      <a:pPr marL="0" marR="0" algn="just">
                        <a:lnSpc>
                          <a:spcPct val="107000"/>
                        </a:lnSpc>
                        <a:spcBef>
                          <a:spcPts val="0"/>
                        </a:spcBef>
                        <a:spcAft>
                          <a:spcPts val="0"/>
                        </a:spcAft>
                      </a:pPr>
                      <a:r>
                        <a:rPr lang="en-IN" sz="1600" dirty="0">
                          <a:effectLst/>
                        </a:rPr>
                        <a:t>Regional Business News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c gridSpan="2">
                  <a:txBody>
                    <a:bodyPr/>
                    <a:lstStyle/>
                    <a:p>
                      <a:pPr marL="0" marR="0" algn="just">
                        <a:lnSpc>
                          <a:spcPct val="107000"/>
                        </a:lnSpc>
                        <a:spcBef>
                          <a:spcPts val="0"/>
                        </a:spcBef>
                        <a:spcAft>
                          <a:spcPts val="0"/>
                        </a:spcAft>
                      </a:pPr>
                      <a:r>
                        <a:rPr lang="en-IN" sz="1600">
                          <a:effectLst/>
                        </a:rPr>
                        <a:t>80 regional business publications are covered in Regional Business News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r>
              <a:tr h="353134">
                <a:tc gridSpan="2">
                  <a:txBody>
                    <a:bodyPr/>
                    <a:lstStyle/>
                    <a:p>
                      <a:pPr marL="0" marR="0" algn="just">
                        <a:lnSpc>
                          <a:spcPct val="107000"/>
                        </a:lnSpc>
                        <a:spcBef>
                          <a:spcPts val="0"/>
                        </a:spcBef>
                        <a:spcAft>
                          <a:spcPts val="0"/>
                        </a:spcAft>
                      </a:pPr>
                      <a:r>
                        <a:rPr lang="en-IN" sz="1600" dirty="0">
                          <a:effectLst/>
                        </a:rPr>
                        <a:t>Industry Reports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c gridSpan="2">
                  <a:txBody>
                    <a:bodyPr/>
                    <a:lstStyle/>
                    <a:p>
                      <a:pPr marL="0" marR="0" algn="just">
                        <a:lnSpc>
                          <a:spcPct val="107000"/>
                        </a:lnSpc>
                        <a:spcBef>
                          <a:spcPts val="0"/>
                        </a:spcBef>
                        <a:spcAft>
                          <a:spcPts val="0"/>
                        </a:spcAft>
                      </a:pPr>
                      <a:r>
                        <a:rPr lang="en-IN" sz="1600">
                          <a:effectLst/>
                        </a:rPr>
                        <a:t>8700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r>
              <a:tr h="746685">
                <a:tc gridSpan="2">
                  <a:txBody>
                    <a:bodyPr/>
                    <a:lstStyle/>
                    <a:p>
                      <a:pPr marL="0" marR="0" algn="just">
                        <a:lnSpc>
                          <a:spcPct val="107000"/>
                        </a:lnSpc>
                        <a:spcBef>
                          <a:spcPts val="0"/>
                        </a:spcBef>
                        <a:spcAft>
                          <a:spcPts val="0"/>
                        </a:spcAft>
                      </a:pPr>
                      <a:r>
                        <a:rPr lang="en-IN" sz="1600" dirty="0">
                          <a:effectLst/>
                        </a:rPr>
                        <a:t>SWOT Analyses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c gridSpan="2">
                  <a:txBody>
                    <a:bodyPr/>
                    <a:lstStyle/>
                    <a:p>
                      <a:pPr marL="0" marR="0" algn="just">
                        <a:lnSpc>
                          <a:spcPct val="107000"/>
                        </a:lnSpc>
                        <a:spcBef>
                          <a:spcPts val="0"/>
                        </a:spcBef>
                        <a:spcAft>
                          <a:spcPts val="0"/>
                        </a:spcAft>
                      </a:pPr>
                      <a:r>
                        <a:rPr lang="en-IN" sz="1600">
                          <a:effectLst/>
                        </a:rPr>
                        <a:t>More than 5000 SWOT analyses are indexed where only metadata is available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lnB w="12700" cap="flat" cmpd="sng" algn="ctr">
                      <a:solidFill>
                        <a:schemeClr val="tx1"/>
                      </a:solidFill>
                      <a:prstDash val="solid"/>
                      <a:round/>
                      <a:headEnd type="none" w="med" len="med"/>
                      <a:tailEnd type="none" w="med" len="med"/>
                    </a:lnB>
                  </a:tcPr>
                </a:tc>
                <a:tc hMerge="1">
                  <a:tcPr/>
                </a:tc>
              </a:tr>
              <a:tr h="353134">
                <a:tc gridSpan="2">
                  <a:txBody>
                    <a:bodyPr/>
                    <a:lstStyle/>
                    <a:p>
                      <a:pPr marL="0" marR="0" algn="just">
                        <a:lnSpc>
                          <a:spcPct val="107000"/>
                        </a:lnSpc>
                        <a:spcBef>
                          <a:spcPts val="0"/>
                        </a:spcBef>
                        <a:spcAft>
                          <a:spcPts val="0"/>
                        </a:spcAft>
                      </a:pPr>
                      <a:r>
                        <a:rPr lang="en-IN" sz="1600" dirty="0">
                          <a:effectLst/>
                        </a:rPr>
                        <a:t>Financial Reports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lnR w="12700" cap="flat" cmpd="sng" algn="ctr">
                      <a:solidFill>
                        <a:schemeClr val="tx1"/>
                      </a:solidFill>
                      <a:prstDash val="solid"/>
                      <a:round/>
                      <a:headEnd type="none" w="med" len="med"/>
                      <a:tailEnd type="none" w="med" len="med"/>
                    </a:lnR>
                  </a:tcPr>
                </a:tc>
                <a:tc hMerge="1">
                  <a:tcPr/>
                </a:tc>
                <a:tc gridSpan="2">
                  <a:txBody>
                    <a:bodyPr/>
                    <a:lstStyle/>
                    <a:p>
                      <a:pPr marL="0" marR="0" algn="just">
                        <a:lnSpc>
                          <a:spcPct val="107000"/>
                        </a:lnSpc>
                        <a:spcBef>
                          <a:spcPts val="0"/>
                        </a:spcBef>
                        <a:spcAft>
                          <a:spcPts val="0"/>
                        </a:spcAft>
                      </a:pPr>
                      <a:r>
                        <a:rPr lang="en-IN" sz="1600" dirty="0">
                          <a:effectLst/>
                        </a:rPr>
                        <a:t>42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tc>
              </a:tr>
              <a:tr h="306499">
                <a:tc gridSpan="2">
                  <a:txBody>
                    <a:bodyPr/>
                    <a:lstStyle/>
                    <a:p>
                      <a:pPr marL="0" marR="0" algn="just">
                        <a:lnSpc>
                          <a:spcPct val="107000"/>
                        </a:lnSpc>
                        <a:spcBef>
                          <a:spcPts val="0"/>
                        </a:spcBef>
                        <a:spcAft>
                          <a:spcPts val="0"/>
                        </a:spcAft>
                      </a:pPr>
                      <a:r>
                        <a:rPr lang="en-IN" sz="1600" dirty="0">
                          <a:effectLst/>
                        </a:rPr>
                        <a:t>Conference Proceedings &amp; Conference Papers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tc>
                <a:tc hMerge="1">
                  <a:tcPr/>
                </a:tc>
                <a:tc gridSpan="2">
                  <a:txBody>
                    <a:bodyPr/>
                    <a:lstStyle/>
                    <a:p>
                      <a:pPr marL="0" marR="0" algn="just">
                        <a:lnSpc>
                          <a:spcPct val="107000"/>
                        </a:lnSpc>
                        <a:spcBef>
                          <a:spcPts val="0"/>
                        </a:spcBef>
                        <a:spcAft>
                          <a:spcPts val="0"/>
                        </a:spcAft>
                      </a:pPr>
                      <a:r>
                        <a:rPr lang="en-IN" sz="1600" dirty="0">
                          <a:effectLst/>
                        </a:rPr>
                        <a:t>150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180" marR="46180" marT="0" marB="0" anchor="ctr">
                    <a:lnT w="12700" cap="flat" cmpd="sng" algn="ctr">
                      <a:solidFill>
                        <a:schemeClr val="tx1"/>
                      </a:solidFill>
                      <a:prstDash val="solid"/>
                      <a:round/>
                      <a:headEnd type="none" w="med" len="med"/>
                      <a:tailEnd type="none" w="med" len="med"/>
                    </a:lnT>
                  </a:tcPr>
                </a:tc>
                <a:tc hMerge="1">
                  <a:tcPr/>
                </a:tc>
              </a:tr>
            </a:tbl>
          </a:graphicData>
        </a:graphic>
      </p:graphicFrame>
    </p:spTree>
  </p:cSld>
  <p:clrMapOvr>
    <a:masterClrMapping/>
  </p:clrMapOvr>
  <p:transition advTm="1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a:ln w="12700">
            <a:solidFill>
              <a:schemeClr val="tx1"/>
            </a:solidFill>
          </a:ln>
        </p:spPr>
        <p:txBody>
          <a:bodyPr>
            <a:normAutofit fontScale="90000"/>
          </a:bodyPr>
          <a:lstStyle/>
          <a:p>
            <a:br>
              <a:rPr lang="en-US" sz="7300" b="1" u="sng" dirty="0" smtClean="0"/>
            </a:br>
            <a:br>
              <a:rPr lang="en-US" sz="7300" b="1" u="sng" dirty="0"/>
            </a:br>
            <a:r>
              <a:rPr lang="en-US" sz="7300" b="1" u="sng" dirty="0" smtClean="0">
                <a:solidFill>
                  <a:srgbClr val="00B0F0"/>
                </a:solidFill>
              </a:rPr>
              <a:t>EBSCO </a:t>
            </a:r>
            <a:r>
              <a:rPr lang="en-US" sz="7300" b="1" u="sng" dirty="0">
                <a:solidFill>
                  <a:srgbClr val="00B0F0"/>
                </a:solidFill>
              </a:rPr>
              <a:t>DATABASE </a:t>
            </a:r>
            <a:br>
              <a:rPr lang="en-US" b="1" u="sng" dirty="0" smtClean="0"/>
            </a:br>
            <a:r>
              <a:rPr lang="en-US" sz="3600" dirty="0" smtClean="0"/>
              <a:t>EBSCO </a:t>
            </a:r>
            <a:r>
              <a:rPr lang="en-US" sz="3600" dirty="0"/>
              <a:t>resources can also be remotely accessed on EBSCO App. or on </a:t>
            </a:r>
            <a:r>
              <a:rPr lang="en-US" sz="3600" dirty="0" smtClean="0"/>
              <a:t>the link </a:t>
            </a:r>
            <a:r>
              <a:rPr lang="en-US" sz="3600" u="sng" dirty="0">
                <a:hlinkClick r:id="rId1"/>
              </a:rPr>
              <a:t>http://search.ebscohost.com</a:t>
            </a:r>
            <a:r>
              <a:rPr lang="en-US" sz="3600" u="sng" dirty="0"/>
              <a:t>.</a:t>
            </a:r>
            <a:br>
              <a:rPr lang="en-US" sz="3600" dirty="0"/>
            </a:br>
            <a:r>
              <a:rPr lang="en-US" sz="3600" dirty="0"/>
              <a:t>It provides scholarly </a:t>
            </a:r>
            <a:r>
              <a:rPr lang="en-US" sz="3600" dirty="0" smtClean="0"/>
              <a:t>1538 e-journals, </a:t>
            </a:r>
            <a:r>
              <a:rPr lang="en-US" sz="3600" dirty="0"/>
              <a:t>working papers, </a:t>
            </a:r>
            <a:r>
              <a:rPr lang="en-US" sz="3600" dirty="0" smtClean="0"/>
              <a:t>reports, </a:t>
            </a:r>
            <a:r>
              <a:rPr lang="en-US" sz="3600" dirty="0"/>
              <a:t>and datasets, and millions of digitized historical primary sources, including </a:t>
            </a:r>
            <a:r>
              <a:rPr lang="en-US" sz="3600" dirty="0" smtClean="0"/>
              <a:t>2,65,000 e-books.</a:t>
            </a:r>
            <a:br>
              <a:rPr lang="en-US" sz="3600" dirty="0"/>
            </a:b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457200"/>
            <a:ext cx="3505199" cy="1744540"/>
          </a:xfrm>
          <a:prstGeom prst="rect">
            <a:avLst/>
          </a:prstGeom>
        </p:spPr>
      </p:pic>
    </p:spTree>
  </p:cSld>
  <p:clrMapOvr>
    <a:masterClrMapping/>
  </p:clrMapOvr>
  <p:transition advTm="1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553200"/>
          </a:xfrm>
          <a:ln w="12700">
            <a:solidFill>
              <a:schemeClr val="tx1"/>
            </a:solidFill>
          </a:ln>
        </p:spPr>
        <p:txBody>
          <a:bodyPr>
            <a:normAutofit/>
          </a:bodyPr>
          <a:lstStyle/>
          <a:p>
            <a:br>
              <a:rPr lang="en-US" sz="5300" b="1" u="sng" dirty="0"/>
            </a:br>
            <a:br>
              <a:rPr lang="en-US" sz="5300" b="1" u="sng" dirty="0" smtClean="0"/>
            </a:br>
            <a:r>
              <a:rPr lang="en-US" sz="5300" b="1" u="sng" dirty="0" smtClean="0"/>
              <a:t>A</a:t>
            </a:r>
            <a:r>
              <a:rPr lang="en-US" sz="4800" b="1" u="sng" dirty="0" smtClean="0"/>
              <a:t>NTI-PLAGIARISM SOFTWARE</a:t>
            </a:r>
            <a:br>
              <a:rPr lang="en-US" dirty="0" smtClean="0"/>
            </a:br>
            <a:r>
              <a:rPr lang="en-US" sz="3100" dirty="0" smtClean="0">
                <a:solidFill>
                  <a:srgbClr val="FF0000"/>
                </a:solidFill>
              </a:rPr>
              <a:t>To </a:t>
            </a:r>
            <a:r>
              <a:rPr lang="en-US" sz="3100" dirty="0">
                <a:solidFill>
                  <a:srgbClr val="FF0000"/>
                </a:solidFill>
              </a:rPr>
              <a:t>promote and support the research </a:t>
            </a:r>
            <a:r>
              <a:rPr lang="en-US" sz="3100" dirty="0" smtClean="0">
                <a:solidFill>
                  <a:srgbClr val="FF0000"/>
                </a:solidFill>
              </a:rPr>
              <a:t>activities, CGC </a:t>
            </a:r>
            <a:r>
              <a:rPr lang="en-US" sz="3100" dirty="0">
                <a:solidFill>
                  <a:srgbClr val="FF0000"/>
                </a:solidFill>
              </a:rPr>
              <a:t>as a remedial measure has provided access to anti-plagiarism software </a:t>
            </a:r>
            <a:r>
              <a:rPr lang="en-US" sz="3100" b="1" dirty="0">
                <a:solidFill>
                  <a:srgbClr val="FF0000"/>
                </a:solidFill>
              </a:rPr>
              <a:t>TURNITIN s</a:t>
            </a:r>
            <a:r>
              <a:rPr lang="en-US" sz="3100" dirty="0">
                <a:solidFill>
                  <a:srgbClr val="FF0000"/>
                </a:solidFill>
              </a:rPr>
              <a:t>ince 2020.It is one such software, which is being successfully used at the global level to cross-check a vast database for identifying plagiarized portions in one’s research.</a:t>
            </a:r>
            <a:br>
              <a:rPr lang="en-US" sz="3100" dirty="0">
                <a:solidFill>
                  <a:srgbClr val="FF0000"/>
                </a:solidFill>
              </a:rPr>
            </a:br>
            <a:endParaRPr lang="en-US" sz="3100" dirty="0">
              <a:solidFill>
                <a:srgbClr val="FF0000"/>
              </a:solidFill>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0" y="533400"/>
            <a:ext cx="5943600" cy="1371600"/>
          </a:xfrm>
          <a:prstGeom prst="rect">
            <a:avLst/>
          </a:prstGeom>
        </p:spPr>
      </p:pic>
    </p:spTree>
  </p:cSld>
  <p:clrMapOvr>
    <a:masterClrMapping/>
  </p:clrMapOvr>
  <p:transition advTm="1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6278562"/>
          </a:xfrm>
          <a:ln w="12700">
            <a:solidFill>
              <a:schemeClr val="tx1"/>
            </a:solidFill>
          </a:ln>
        </p:spPr>
        <p:txBody>
          <a:bodyPr>
            <a:normAutofit/>
          </a:bodyPr>
          <a:lstStyle/>
          <a:p>
            <a:br>
              <a:rPr lang="en-US" b="1" u="sng" dirty="0" smtClean="0"/>
            </a:br>
            <a:br>
              <a:rPr lang="en-US" b="1" u="sng" dirty="0"/>
            </a:br>
            <a:br>
              <a:rPr lang="en-US" b="1" u="sng" dirty="0" smtClean="0"/>
            </a:br>
            <a:r>
              <a:rPr lang="en-US" b="1" dirty="0"/>
              <a:t>  </a:t>
            </a:r>
            <a:br>
              <a:rPr lang="en-US" b="1" dirty="0" smtClean="0"/>
            </a:br>
            <a:r>
              <a:rPr lang="en-US" sz="3600" dirty="0" smtClean="0"/>
              <a:t>Lakhs </a:t>
            </a:r>
            <a:r>
              <a:rPr lang="en-US" sz="3600" dirty="0"/>
              <a:t>of e-books can be accessed through NDL via link </a:t>
            </a:r>
            <a:r>
              <a:rPr lang="en-US" sz="3600" u="sng" dirty="0">
                <a:hlinkClick r:id="rId1"/>
              </a:rPr>
              <a:t>http://ndl.iitkgp.ac.in//</a:t>
            </a:r>
            <a:r>
              <a:rPr lang="en-US" sz="3600" dirty="0"/>
              <a:t>. </a:t>
            </a:r>
            <a:br>
              <a:rPr lang="en-US" sz="3600" dirty="0"/>
            </a:br>
            <a:r>
              <a:rPr lang="en-US" sz="3600" dirty="0"/>
              <a:t> </a:t>
            </a:r>
            <a:br>
              <a:rPr lang="en-US" sz="3600" dirty="0"/>
            </a:br>
            <a:r>
              <a:rPr lang="en-US" sz="3600" dirty="0" smtClean="0"/>
              <a:t>INSTITUTIONAL NDL MEMBERSHIP NUMBER  :</a:t>
            </a:r>
            <a:r>
              <a:rPr lang="en-US" dirty="0" smtClean="0">
                <a:solidFill>
                  <a:srgbClr val="C00000"/>
                </a:solidFill>
              </a:rPr>
              <a:t>INPBNC3ADJJC9BP</a:t>
            </a:r>
            <a:endParaRPr lang="en-US" sz="3600" dirty="0">
              <a:solidFill>
                <a:srgbClr val="C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381000"/>
            <a:ext cx="8229600" cy="2578100"/>
          </a:xfrm>
          <a:prstGeom prst="rect">
            <a:avLst/>
          </a:prstGeom>
        </p:spPr>
      </p:pic>
    </p:spTree>
  </p:cSld>
  <p:clrMapOvr>
    <a:masterClrMapping/>
  </p:clrMapOvr>
  <p:transition advTm="1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44962"/>
          </a:xfrm>
        </p:spPr>
        <p:txBody>
          <a:bodyPr/>
          <a:lstStyle/>
          <a:p>
            <a:endParaRPr lang="en-US" dirty="0"/>
          </a:p>
        </p:txBody>
      </p:sp>
      <p:sp>
        <p:nvSpPr>
          <p:cNvPr id="3" name="Content Placeholder 2"/>
          <p:cNvSpPr>
            <a:spLocks noGrp="1"/>
          </p:cNvSpPr>
          <p:nvPr>
            <p:ph idx="1"/>
          </p:nvPr>
        </p:nvSpPr>
        <p:spPr>
          <a:xfrm>
            <a:off x="0" y="4038600"/>
            <a:ext cx="8716108" cy="4396154"/>
          </a:xfrm>
        </p:spPr>
        <p:txBody>
          <a:bodyPr>
            <a:normAutofit/>
          </a:bodyPr>
          <a:lstStyle/>
          <a:p>
            <a:pPr marL="0" indent="0">
              <a:buNone/>
            </a:pPr>
            <a:endParaRPr lang="en-US" sz="1200" b="1" u="sng" dirty="0"/>
          </a:p>
          <a:p>
            <a:endParaRPr lang="en-US" sz="1200" b="1" u="sng" dirty="0" smtClean="0"/>
          </a:p>
          <a:p>
            <a:r>
              <a:rPr lang="en-US" sz="2000" b="1" u="sng" dirty="0"/>
              <a:t>The online library provides</a:t>
            </a:r>
            <a:r>
              <a:rPr lang="en-US" sz="2000" b="1" dirty="0"/>
              <a:t> live access to CHANDIGARH BUSINESS SCHOOL OF ADMINISTRATION LIBRARY Collection on institution website </a:t>
            </a:r>
            <a:r>
              <a:rPr lang="en-US" sz="2000" b="1" u="sng" dirty="0"/>
              <a:t>http://cbsmohali.org</a:t>
            </a:r>
            <a:r>
              <a:rPr lang="en-US" sz="2000" dirty="0"/>
              <a:t> Students and Faculty can get online information about Books/CD’s/E Books/ Journals/ E journals dealing with various subjects. Library works on </a:t>
            </a:r>
            <a:r>
              <a:rPr lang="en-US" sz="2000" b="1" dirty="0"/>
              <a:t>LIBSYS software</a:t>
            </a:r>
            <a:r>
              <a:rPr lang="en-US" sz="2000" dirty="0"/>
              <a:t>. CBSA </a:t>
            </a:r>
            <a:r>
              <a:rPr lang="en-US" sz="2000" dirty="0" smtClean="0"/>
              <a:t>Library </a:t>
            </a:r>
            <a:r>
              <a:rPr lang="en-US" sz="2000" dirty="0"/>
              <a:t>have 2</a:t>
            </a:r>
            <a:r>
              <a:rPr lang="en-US" sz="2000" b="1" dirty="0" smtClean="0"/>
              <a:t> </a:t>
            </a:r>
            <a:r>
              <a:rPr lang="en-US" sz="2000" b="1" dirty="0"/>
              <a:t>CCTV’s</a:t>
            </a:r>
            <a:r>
              <a:rPr lang="en-US" sz="2000" dirty="0"/>
              <a:t> cameras to keep a close watch on the users so as to minimize the losses and mutilation of reading </a:t>
            </a:r>
            <a:r>
              <a:rPr lang="en-US" sz="2000" dirty="0" smtClean="0"/>
              <a:t>material.</a:t>
            </a:r>
            <a:endParaRPr lang="en-US" sz="2000" dirty="0"/>
          </a:p>
        </p:txBody>
      </p:sp>
      <p:pic>
        <p:nvPicPr>
          <p:cNvPr id="50" name="Picture 50" descr="C:\Users\admin\Desktop\PICS CBSA\DJI_20240604150341_0299_D.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990600" y="361315"/>
            <a:ext cx="7441565" cy="39719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610600" cy="6019800"/>
          </a:xfrm>
          <a:ln w="12700">
            <a:solidFill>
              <a:schemeClr val="tx1"/>
            </a:solidFill>
          </a:ln>
        </p:spPr>
        <p:txBody>
          <a:bodyPr>
            <a:normAutofit fontScale="90000"/>
          </a:bodyPr>
          <a:lstStyle/>
          <a:p>
            <a:br>
              <a:rPr lang="en-US" sz="7200" b="1" dirty="0" smtClean="0"/>
            </a:br>
            <a:br>
              <a:rPr lang="en-US" sz="7200" b="1" dirty="0"/>
            </a:br>
            <a:br>
              <a:rPr lang="en-US" sz="7200" b="1" dirty="0" smtClean="0"/>
            </a:br>
            <a:r>
              <a:rPr lang="en-US" b="1" dirty="0" smtClean="0"/>
              <a:t>NPTEL</a:t>
            </a:r>
            <a:r>
              <a:rPr lang="en-US" dirty="0" smtClean="0"/>
              <a:t> </a:t>
            </a:r>
            <a:r>
              <a:rPr lang="en-US" b="1" dirty="0"/>
              <a:t>Video </a:t>
            </a:r>
            <a:r>
              <a:rPr lang="en-US" b="1" dirty="0" smtClean="0"/>
              <a:t>lectures</a:t>
            </a:r>
            <a:br>
              <a:rPr lang="en-US" dirty="0" smtClean="0"/>
            </a:br>
            <a:r>
              <a:rPr lang="en-US" b="1" dirty="0" err="1" smtClean="0">
                <a:solidFill>
                  <a:srgbClr val="7030A0"/>
                </a:solidFill>
              </a:rPr>
              <a:t>Streamwise</a:t>
            </a:r>
            <a:r>
              <a:rPr lang="en-US" b="1" dirty="0" smtClean="0">
                <a:solidFill>
                  <a:srgbClr val="7030A0"/>
                </a:solidFill>
              </a:rPr>
              <a:t> </a:t>
            </a:r>
            <a:r>
              <a:rPr lang="en-US" b="1" dirty="0">
                <a:solidFill>
                  <a:srgbClr val="7030A0"/>
                </a:solidFill>
              </a:rPr>
              <a:t>NPTEL </a:t>
            </a:r>
            <a:br>
              <a:rPr lang="en-US" b="1" dirty="0" smtClean="0">
                <a:solidFill>
                  <a:srgbClr val="7030A0"/>
                </a:solidFill>
              </a:rPr>
            </a:br>
            <a:r>
              <a:rPr lang="en-US" b="1" dirty="0" smtClean="0">
                <a:solidFill>
                  <a:srgbClr val="7030A0"/>
                </a:solidFill>
              </a:rPr>
              <a:t>11977 </a:t>
            </a:r>
            <a:r>
              <a:rPr lang="en-US" b="1" dirty="0">
                <a:solidFill>
                  <a:srgbClr val="7030A0"/>
                </a:solidFill>
              </a:rPr>
              <a:t>video lectures can be accessed </a:t>
            </a:r>
            <a:r>
              <a:rPr lang="en-US" b="1" dirty="0" smtClean="0">
                <a:solidFill>
                  <a:srgbClr val="7030A0"/>
                </a:solidFill>
              </a:rPr>
              <a:t>via website</a:t>
            </a:r>
            <a:br>
              <a:rPr lang="en-US" b="1" dirty="0" smtClean="0">
                <a:solidFill>
                  <a:schemeClr val="bg2">
                    <a:lumMod val="25000"/>
                  </a:schemeClr>
                </a:solidFill>
              </a:rPr>
            </a:br>
            <a:r>
              <a:rPr lang="en-US" u="sng" dirty="0">
                <a:hlinkClick r:id="rId1"/>
              </a:rPr>
              <a:t>https://archive.nptel.ac.in/</a:t>
            </a:r>
            <a:r>
              <a:rPr lang="en-US" dirty="0"/>
              <a:t> </a:t>
            </a:r>
            <a:r>
              <a:rPr lang="en-US" b="1" dirty="0"/>
              <a:t>	</a:t>
            </a:r>
            <a:r>
              <a:rPr lang="en-US" dirty="0" smtClean="0"/>
              <a:t> </a:t>
            </a:r>
            <a:br>
              <a:rPr lang="en-US" dirty="0"/>
            </a:br>
            <a:r>
              <a:rPr lang="en-US" dirty="0"/>
              <a:t> </a:t>
            </a:r>
            <a:br>
              <a:rPr lang="en-US" dirty="0"/>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762000"/>
            <a:ext cx="7848600" cy="2163762"/>
          </a:xfrm>
          <a:prstGeom prst="rect">
            <a:avLst/>
          </a:prstGeom>
        </p:spPr>
      </p:pic>
    </p:spTree>
  </p:cSld>
  <p:clrMapOvr>
    <a:masterClrMapping/>
  </p:clrMapOvr>
  <p:transition advTm="1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87649"/>
            <a:ext cx="8686800" cy="6486525"/>
          </a:xfrm>
          <a:prstGeom prst="rect">
            <a:avLst/>
          </a:prstGeom>
          <a:ln w="19050">
            <a:solidFill>
              <a:schemeClr val="tx1"/>
            </a:solidFill>
          </a:ln>
        </p:spPr>
        <p:txBody>
          <a:bodyPr wrap="square">
            <a:spAutoFit/>
          </a:bodyPr>
          <a:lstStyle/>
          <a:p>
            <a:pPr marL="342900" marR="0" lvl="0" indent="-342900">
              <a:spcBef>
                <a:spcPts val="0"/>
              </a:spcBef>
              <a:spcAft>
                <a:spcPts val="0"/>
              </a:spcAft>
              <a:buSzPts val="1500"/>
              <a:buFont typeface="+mj-lt"/>
              <a:buAutoNum type="arabicPeriod"/>
              <a:tabLst>
                <a:tab pos="144780" algn="l"/>
              </a:tabLst>
            </a:pPr>
            <a:r>
              <a:rPr lang="en-US" sz="1600" b="1" dirty="0">
                <a:ea typeface="Calibri" panose="020F0502020204030204" pitchFamily="34" charset="0"/>
                <a:cs typeface="Times New Roman" panose="02020603050405020304" pitchFamily="18" charset="0"/>
              </a:rPr>
              <a:t>DELNET		</a:t>
            </a:r>
            <a:r>
              <a:rPr lang="en-US" dirty="0" smtClean="0">
                <a:ea typeface="Calibri" panose="020F0502020204030204" pitchFamily="34" charset="0"/>
                <a:cs typeface="Times New Roman" panose="02020603050405020304" pitchFamily="18" charset="0"/>
              </a:rPr>
              <a:t>:                         </a:t>
            </a:r>
            <a:r>
              <a:rPr lang="en-US" u="sng" dirty="0" smtClean="0">
                <a:solidFill>
                  <a:srgbClr val="0563C1"/>
                </a:solidFill>
                <a:ea typeface="Calibri" panose="020F0502020204030204" pitchFamily="34" charset="0"/>
                <a:cs typeface="Times New Roman" panose="02020603050405020304" pitchFamily="18" charset="0"/>
                <a:hlinkClick r:id="rId1"/>
              </a:rPr>
              <a:t>http</a:t>
            </a:r>
            <a:r>
              <a:rPr lang="en-US" u="sng" dirty="0">
                <a:solidFill>
                  <a:srgbClr val="0563C1"/>
                </a:solidFill>
                <a:ea typeface="Calibri" panose="020F0502020204030204" pitchFamily="34" charset="0"/>
                <a:cs typeface="Times New Roman" panose="02020603050405020304" pitchFamily="18" charset="0"/>
                <a:hlinkClick r:id="rId1"/>
              </a:rPr>
              <a:t>://www.delnet.in</a:t>
            </a:r>
            <a:endParaRPr lang="en-US" sz="1100" dirty="0">
              <a:ea typeface="Calibri" panose="020F0502020204030204" pitchFamily="34" charset="0"/>
              <a:cs typeface="Times New Roman" panose="02020603050405020304" pitchFamily="18" charset="0"/>
            </a:endParaRPr>
          </a:p>
          <a:p>
            <a:pPr marL="114300" marR="0" indent="57150">
              <a:spcBef>
                <a:spcPts val="0"/>
              </a:spcBef>
              <a:spcAft>
                <a:spcPts val="0"/>
              </a:spcAft>
            </a:pPr>
            <a:r>
              <a:rPr lang="en-US" sz="900" dirty="0">
                <a:ea typeface="Calibri" panose="020F0502020204030204" pitchFamily="34" charset="0"/>
                <a:cs typeface="Times New Roman" panose="02020603050405020304" pitchFamily="18" charset="0"/>
              </a:rPr>
              <a:t>                                                                                         </a:t>
            </a:r>
            <a:r>
              <a:rPr lang="en-US" sz="900" dirty="0" smtClean="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Click </a:t>
            </a:r>
            <a:r>
              <a:rPr lang="en-US" sz="1600" dirty="0">
                <a:ea typeface="Calibri" panose="020F0502020204030204" pitchFamily="34" charset="0"/>
                <a:cs typeface="Times New Roman" panose="02020603050405020304" pitchFamily="18" charset="0"/>
              </a:rPr>
              <a:t>to New Discovery Portal</a:t>
            </a:r>
            <a:endParaRPr lang="en-US" sz="1100" dirty="0">
              <a:ea typeface="Calibri" panose="020F0502020204030204" pitchFamily="34" charset="0"/>
              <a:cs typeface="Times New Roman" panose="02020603050405020304" pitchFamily="18" charset="0"/>
            </a:endParaRPr>
          </a:p>
          <a:p>
            <a:pPr marL="114300" marR="0" indent="57150">
              <a:spcBef>
                <a:spcPts val="0"/>
              </a:spcBef>
              <a:spcAft>
                <a:spcPts val="0"/>
              </a:spcAft>
            </a:pP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                                     Login         </a:t>
            </a:r>
            <a:r>
              <a:rPr lang="en-US" sz="1600" dirty="0">
                <a:ea typeface="Calibri" panose="020F0502020204030204" pitchFamily="34" charset="0"/>
                <a:cs typeface="Times New Roman" panose="02020603050405020304" pitchFamily="18" charset="0"/>
              </a:rPr>
              <a:t>: </a:t>
            </a:r>
            <a:r>
              <a:rPr lang="en-US" sz="1600" dirty="0" err="1">
                <a:ea typeface="Calibri" panose="020F0502020204030204" pitchFamily="34" charset="0"/>
                <a:cs typeface="Times New Roman" panose="02020603050405020304" pitchFamily="18" charset="0"/>
              </a:rPr>
              <a:t>pbcbsam</a:t>
            </a:r>
            <a:endParaRPr lang="en-US" sz="1100" dirty="0">
              <a:ea typeface="Calibri" panose="020F0502020204030204" pitchFamily="34" charset="0"/>
              <a:cs typeface="Times New Roman" panose="02020603050405020304" pitchFamily="18" charset="0"/>
            </a:endParaRPr>
          </a:p>
          <a:p>
            <a:pPr marL="114300" marR="0" indent="57150">
              <a:spcBef>
                <a:spcPts val="0"/>
              </a:spcBef>
              <a:spcAft>
                <a:spcPts val="0"/>
              </a:spcAft>
            </a:pP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                                                        Password   </a:t>
            </a: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cbs9468</a:t>
            </a:r>
            <a:r>
              <a:rPr lang="en-US" sz="1200" dirty="0" smtClean="0">
                <a:ea typeface="Times New Roman" panose="02020603050405020304" pitchFamily="18" charset="0"/>
                <a:cs typeface="Times New Roman" panose="02020603050405020304" pitchFamily="18" charset="0"/>
              </a:rPr>
              <a:t>                                                                 </a:t>
            </a:r>
            <a:endParaRPr lang="en-US" sz="1100" dirty="0">
              <a:ea typeface="Times New Roman" panose="02020603050405020304" pitchFamily="18" charset="0"/>
              <a:cs typeface="Times New Roman" panose="02020603050405020304" pitchFamily="18" charset="0"/>
            </a:endParaRPr>
          </a:p>
          <a:p>
            <a:pPr marR="0" lvl="0">
              <a:spcBef>
                <a:spcPts val="0"/>
              </a:spcBef>
              <a:spcAft>
                <a:spcPts val="0"/>
              </a:spcAft>
              <a:buSzPts val="1500"/>
              <a:tabLst>
                <a:tab pos="144780" algn="l"/>
              </a:tabLst>
            </a:pPr>
            <a:r>
              <a:rPr lang="en-US" sz="1600" b="1" dirty="0" smtClean="0">
                <a:ea typeface="Calibri" panose="020F0502020204030204" pitchFamily="34" charset="0"/>
                <a:cs typeface="Times New Roman" panose="02020603050405020304" pitchFamily="18" charset="0"/>
              </a:rPr>
              <a:t>2. World </a:t>
            </a:r>
            <a:r>
              <a:rPr lang="en-US" sz="1600" b="1" dirty="0">
                <a:ea typeface="Calibri" panose="020F0502020204030204" pitchFamily="34" charset="0"/>
                <a:cs typeface="Times New Roman" panose="02020603050405020304" pitchFamily="18" charset="0"/>
              </a:rPr>
              <a:t>Library Access	</a:t>
            </a: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                    </a:t>
            </a:r>
            <a:r>
              <a:rPr lang="en-US" u="sng" dirty="0">
                <a:solidFill>
                  <a:srgbClr val="0563C1"/>
                </a:solidFill>
                <a:ea typeface="Calibri" panose="020F0502020204030204" pitchFamily="34" charset="0"/>
                <a:cs typeface="Times New Roman" panose="02020603050405020304" pitchFamily="18" charset="0"/>
                <a:hlinkClick r:id="rId2"/>
              </a:rPr>
              <a:t>http://database.worldlibrary.org</a:t>
            </a:r>
            <a:r>
              <a:rPr lang="en-US" u="sng" dirty="0" smtClean="0">
                <a:solidFill>
                  <a:srgbClr val="0563C1"/>
                </a:solidFill>
                <a:ea typeface="Calibri" panose="020F0502020204030204" pitchFamily="34" charset="0"/>
                <a:cs typeface="Times New Roman" panose="02020603050405020304" pitchFamily="18" charset="0"/>
                <a:hlinkClick r:id="rId2"/>
              </a:rPr>
              <a:t>/</a:t>
            </a:r>
            <a:endParaRPr lang="en-US" sz="1100" dirty="0" smtClean="0">
              <a:ea typeface="Calibri" panose="020F0502020204030204" pitchFamily="34" charset="0"/>
              <a:cs typeface="Times New Roman" panose="02020603050405020304" pitchFamily="18" charset="0"/>
            </a:endParaRPr>
          </a:p>
          <a:p>
            <a:pPr marL="114300" marR="0" indent="57150">
              <a:spcBef>
                <a:spcPts val="0"/>
              </a:spcBef>
              <a:spcAft>
                <a:spcPts val="0"/>
              </a:spcAft>
              <a:tabLst>
                <a:tab pos="144780" algn="l"/>
              </a:tabLst>
            </a:pPr>
            <a:r>
              <a:rPr lang="en-US" sz="1600" dirty="0" smtClean="0">
                <a:ea typeface="Calibri" panose="020F0502020204030204" pitchFamily="34" charset="0"/>
                <a:cs typeface="Times New Roman" panose="02020603050405020304" pitchFamily="18" charset="0"/>
              </a:rPr>
              <a:t>			</a:t>
            </a: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                                         </a:t>
            </a:r>
            <a:r>
              <a:rPr lang="en-US" sz="1600" dirty="0" err="1" smtClean="0">
                <a:ea typeface="Calibri" panose="020F0502020204030204" pitchFamily="34" charset="0"/>
                <a:cs typeface="Times New Roman" panose="02020603050405020304" pitchFamily="18" charset="0"/>
              </a:rPr>
              <a:t>Login:in_cgclm@user</a:t>
            </a:r>
            <a:endParaRPr lang="en-US" sz="1100" dirty="0" smtClean="0">
              <a:ea typeface="Calibri" panose="020F0502020204030204" pitchFamily="34" charset="0"/>
              <a:cs typeface="Times New Roman" panose="02020603050405020304" pitchFamily="18" charset="0"/>
            </a:endParaRPr>
          </a:p>
          <a:p>
            <a:pPr marL="114300" marR="0" indent="57150">
              <a:spcBef>
                <a:spcPts val="0"/>
              </a:spcBef>
              <a:spcAft>
                <a:spcPts val="0"/>
              </a:spcAft>
              <a:tabLst>
                <a:tab pos="144780" algn="l"/>
              </a:tabLst>
            </a:pP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                                                               Password</a:t>
            </a: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reading</a:t>
            </a:r>
            <a:endParaRPr lang="en-US" sz="1100" dirty="0">
              <a:ea typeface="Calibri" panose="020F0502020204030204" pitchFamily="34" charset="0"/>
              <a:cs typeface="Times New Roman" panose="02020603050405020304" pitchFamily="18" charset="0"/>
            </a:endParaRPr>
          </a:p>
          <a:p>
            <a:pPr marR="0" lvl="0">
              <a:spcBef>
                <a:spcPts val="0"/>
              </a:spcBef>
              <a:spcAft>
                <a:spcPts val="0"/>
              </a:spcAft>
              <a:buSzPts val="1500"/>
            </a:pPr>
            <a:r>
              <a:rPr lang="en-US" b="1" dirty="0" smtClean="0">
                <a:ea typeface="Calibri" panose="020F0502020204030204" pitchFamily="34" charset="0"/>
                <a:cs typeface="Times New Roman" panose="02020603050405020304" pitchFamily="18" charset="0"/>
              </a:rPr>
              <a:t>3. EBSCO </a:t>
            </a:r>
            <a:r>
              <a:rPr lang="en-US" b="1" dirty="0">
                <a:ea typeface="Calibri" panose="020F0502020204030204" pitchFamily="34" charset="0"/>
                <a:cs typeface="Times New Roman" panose="02020603050405020304" pitchFamily="18" charset="0"/>
              </a:rPr>
              <a:t>Business Source </a:t>
            </a:r>
            <a:r>
              <a:rPr lang="en-US" b="1" dirty="0" smtClean="0">
                <a:ea typeface="Calibri" panose="020F0502020204030204" pitchFamily="34" charset="0"/>
                <a:cs typeface="Times New Roman" panose="02020603050405020304" pitchFamily="18" charset="0"/>
              </a:rPr>
              <a:t>Elite : </a:t>
            </a:r>
            <a:r>
              <a:rPr lang="en-IN" sz="1200" dirty="0">
                <a:solidFill>
                  <a:srgbClr val="222222"/>
                </a:solidFill>
                <a:ea typeface="Calibri" panose="020F0502020204030204" pitchFamily="34" charset="0"/>
                <a:cs typeface="Times New Roman" panose="02020603050405020304" pitchFamily="18" charset="0"/>
              </a:rPr>
              <a:t> </a:t>
            </a:r>
            <a:r>
              <a:rPr lang="en-IN" sz="1400" u="sng" dirty="0">
                <a:solidFill>
                  <a:srgbClr val="1155CC"/>
                </a:solidFill>
                <a:ea typeface="Calibri" panose="020F0502020204030204" pitchFamily="34" charset="0"/>
                <a:cs typeface="Times New Roman" panose="02020603050405020304" pitchFamily="18" charset="0"/>
                <a:hlinkClick r:id="rId3"/>
              </a:rPr>
              <a:t>https://search.ebscohost.com/login.aspx?authtype=ip,uid&amp;custid=ns154387&amp;groupid=main&amp;profile=ehost&amp;defaultdb=bsh</a:t>
            </a:r>
            <a:endParaRPr lang="en-US" sz="1200" dirty="0">
              <a:ea typeface="Calibri" panose="020F0502020204030204" pitchFamily="34" charset="0"/>
              <a:cs typeface="Times New Roman" panose="02020603050405020304" pitchFamily="18" charset="0"/>
            </a:endParaRPr>
          </a:p>
          <a:p>
            <a:pPr>
              <a:lnSpc>
                <a:spcPct val="115000"/>
              </a:lnSpc>
            </a:pPr>
            <a:r>
              <a:rPr lang="en-US" b="1" dirty="0">
                <a:ea typeface="Times New Roman" panose="02020603050405020304" pitchFamily="18" charset="0"/>
                <a:cs typeface="Times New Roman" panose="02020603050405020304" pitchFamily="18" charset="0"/>
              </a:rPr>
              <a:t>                                                  </a:t>
            </a:r>
            <a:r>
              <a:rPr lang="en-US" b="1" dirty="0" smtClean="0">
                <a:ea typeface="Times New Roman" panose="02020603050405020304" pitchFamily="18" charset="0"/>
                <a:cs typeface="Times New Roman" panose="02020603050405020304" pitchFamily="18" charset="0"/>
              </a:rPr>
              <a:t>                                       </a:t>
            </a:r>
            <a:r>
              <a:rPr lang="en-US" sz="1600" dirty="0" smtClean="0">
                <a:solidFill>
                  <a:srgbClr val="222222"/>
                </a:solidFill>
                <a:ea typeface="Times New Roman" panose="02020603050405020304" pitchFamily="18" charset="0"/>
                <a:cs typeface="Times New Roman" panose="02020603050405020304" pitchFamily="18" charset="0"/>
              </a:rPr>
              <a:t>User </a:t>
            </a:r>
            <a:r>
              <a:rPr lang="en-US" sz="1600" dirty="0">
                <a:solidFill>
                  <a:srgbClr val="222222"/>
                </a:solidFill>
                <a:ea typeface="Times New Roman" panose="02020603050405020304" pitchFamily="18" charset="0"/>
                <a:cs typeface="Times New Roman" panose="02020603050405020304" pitchFamily="18" charset="0"/>
              </a:rPr>
              <a:t>ID: </a:t>
            </a:r>
            <a:r>
              <a:rPr lang="en-US" sz="1600" dirty="0" err="1">
                <a:solidFill>
                  <a:srgbClr val="222222"/>
                </a:solidFill>
                <a:ea typeface="Times New Roman" panose="02020603050405020304" pitchFamily="18" charset="0"/>
                <a:cs typeface="Times New Roman" panose="02020603050405020304" pitchFamily="18" charset="0"/>
              </a:rPr>
              <a:t>chandigarhbusi</a:t>
            </a:r>
            <a:endParaRPr lang="en-US" sz="1200" dirty="0">
              <a:ea typeface="Times New Roman" panose="02020603050405020304" pitchFamily="18" charset="0"/>
              <a:cs typeface="Times New Roman" panose="02020603050405020304" pitchFamily="18" charset="0"/>
            </a:endParaRPr>
          </a:p>
          <a:p>
            <a:pPr>
              <a:lnSpc>
                <a:spcPct val="115000"/>
              </a:lnSpc>
            </a:pPr>
            <a:r>
              <a:rPr lang="en-US" sz="1600" dirty="0">
                <a:solidFill>
                  <a:srgbClr val="222222"/>
                </a:solidFill>
                <a:ea typeface="Times New Roman" panose="02020603050405020304" pitchFamily="18" charset="0"/>
                <a:cs typeface="Times New Roman" panose="02020603050405020304" pitchFamily="18" charset="0"/>
              </a:rPr>
              <a:t>                                                   </a:t>
            </a:r>
            <a:r>
              <a:rPr lang="en-US" sz="1600" dirty="0" smtClean="0">
                <a:solidFill>
                  <a:srgbClr val="222222"/>
                </a:solidFill>
                <a:ea typeface="Times New Roman" panose="02020603050405020304" pitchFamily="18" charset="0"/>
                <a:cs typeface="Times New Roman" panose="02020603050405020304" pitchFamily="18" charset="0"/>
              </a:rPr>
              <a:t>                                                 Password</a:t>
            </a:r>
            <a:r>
              <a:rPr lang="en-US" sz="1600" dirty="0">
                <a:solidFill>
                  <a:srgbClr val="222222"/>
                </a:solidFill>
                <a:ea typeface="Times New Roman" panose="02020603050405020304" pitchFamily="18" charset="0"/>
                <a:cs typeface="Times New Roman" panose="02020603050405020304" pitchFamily="18" charset="0"/>
              </a:rPr>
              <a:t>: </a:t>
            </a:r>
            <a:r>
              <a:rPr lang="en-US" sz="1600" dirty="0" smtClean="0">
                <a:solidFill>
                  <a:srgbClr val="222222"/>
                </a:solidFill>
                <a:ea typeface="Times New Roman" panose="02020603050405020304" pitchFamily="18" charset="0"/>
                <a:cs typeface="Times New Roman" panose="02020603050405020304" pitchFamily="18" charset="0"/>
              </a:rPr>
              <a:t>Library@2025</a:t>
            </a:r>
            <a:endParaRPr lang="en-US" sz="1200" dirty="0">
              <a:ea typeface="Calibri" panose="020F0502020204030204" pitchFamily="34" charset="0"/>
              <a:cs typeface="Times New Roman" panose="02020603050405020304" pitchFamily="18" charset="0"/>
            </a:endParaRPr>
          </a:p>
          <a:p>
            <a:pPr marR="0" lvl="0">
              <a:spcBef>
                <a:spcPts val="0"/>
              </a:spcBef>
              <a:spcAft>
                <a:spcPts val="0"/>
              </a:spcAft>
              <a:buSzPts val="1500"/>
            </a:pPr>
            <a:r>
              <a:rPr lang="en-US" sz="1600" b="1" dirty="0" smtClean="0">
                <a:ea typeface="Calibri" panose="020F0502020204030204" pitchFamily="34" charset="0"/>
                <a:cs typeface="Times New Roman" panose="02020603050405020304" pitchFamily="18" charset="0"/>
              </a:rPr>
              <a:t>4.    EBSCO </a:t>
            </a:r>
            <a:r>
              <a:rPr lang="en-US" sz="1600" b="1" dirty="0">
                <a:ea typeface="Calibri" panose="020F0502020204030204" pitchFamily="34" charset="0"/>
                <a:cs typeface="Times New Roman" panose="02020603050405020304" pitchFamily="18" charset="0"/>
              </a:rPr>
              <a:t>DATABASE        </a:t>
            </a:r>
            <a:r>
              <a:rPr lang="en-US" sz="1600" b="1" dirty="0" smtClean="0">
                <a:ea typeface="Calibri" panose="020F0502020204030204" pitchFamily="34" charset="0"/>
                <a:cs typeface="Times New Roman" panose="02020603050405020304" pitchFamily="18" charset="0"/>
              </a:rPr>
              <a:t>                 :               </a:t>
            </a:r>
            <a:r>
              <a:rPr lang="en-US" sz="1600" b="1" u="sng" dirty="0" smtClean="0">
                <a:solidFill>
                  <a:srgbClr val="0563C1"/>
                </a:solidFill>
                <a:ea typeface="Calibri" panose="020F0502020204030204" pitchFamily="34" charset="0"/>
                <a:cs typeface="Times New Roman" panose="02020603050405020304" pitchFamily="18" charset="0"/>
                <a:hlinkClick r:id="rId4"/>
              </a:rPr>
              <a:t>http</a:t>
            </a:r>
            <a:r>
              <a:rPr lang="en-US" sz="1600" b="1" u="sng" dirty="0">
                <a:solidFill>
                  <a:srgbClr val="0563C1"/>
                </a:solidFill>
                <a:ea typeface="Calibri" panose="020F0502020204030204" pitchFamily="34" charset="0"/>
                <a:cs typeface="Times New Roman" panose="02020603050405020304" pitchFamily="18" charset="0"/>
                <a:hlinkClick r:id="rId4"/>
              </a:rPr>
              <a:t>://search.ebscohost.com</a:t>
            </a:r>
            <a:endParaRPr lang="en-US" sz="1100" dirty="0">
              <a:ea typeface="Calibri" panose="020F0502020204030204" pitchFamily="34" charset="0"/>
              <a:cs typeface="Times New Roman" panose="02020603050405020304" pitchFamily="18" charset="0"/>
            </a:endParaRPr>
          </a:p>
          <a:p>
            <a:pPr marL="114300" marR="0" indent="57150">
              <a:spcBef>
                <a:spcPts val="0"/>
              </a:spcBef>
              <a:spcAft>
                <a:spcPts val="0"/>
              </a:spcAft>
            </a:pPr>
            <a:r>
              <a:rPr lang="en-US" sz="1600" b="1" dirty="0">
                <a:ea typeface="Calibri" panose="020F0502020204030204" pitchFamily="34" charset="0"/>
                <a:cs typeface="Times New Roman" panose="02020603050405020304" pitchFamily="18" charset="0"/>
              </a:rPr>
              <a:t>                                                       </a:t>
            </a:r>
            <a:r>
              <a:rPr lang="en-US" sz="1600" b="1" dirty="0" smtClean="0">
                <a:ea typeface="Calibri" panose="020F0502020204030204" pitchFamily="34" charset="0"/>
                <a:cs typeface="Times New Roman" panose="02020603050405020304" pitchFamily="18" charset="0"/>
              </a:rPr>
              <a:t>                                     Login </a:t>
            </a:r>
            <a:r>
              <a:rPr lang="en-US" sz="1600" b="1" dirty="0">
                <a:ea typeface="Calibri" panose="020F0502020204030204" pitchFamily="34" charset="0"/>
                <a:cs typeface="Times New Roman" panose="02020603050405020304" pitchFamily="18" charset="0"/>
              </a:rPr>
              <a:t>ID      </a:t>
            </a:r>
            <a:r>
              <a:rPr lang="en-US" sz="1600" b="1" dirty="0" err="1">
                <a:ea typeface="Calibri" panose="020F0502020204030204" pitchFamily="34" charset="0"/>
                <a:cs typeface="Times New Roman" panose="02020603050405020304" pitchFamily="18" charset="0"/>
              </a:rPr>
              <a:t>cgcl</a:t>
            </a:r>
            <a:r>
              <a:rPr lang="en-US" sz="1600" b="1" dirty="0">
                <a:ea typeface="Calibri" panose="020F0502020204030204" pitchFamily="34" charset="0"/>
                <a:cs typeface="Times New Roman" panose="02020603050405020304" pitchFamily="18" charset="0"/>
              </a:rPr>
              <a:t>  </a:t>
            </a:r>
            <a:endParaRPr lang="en-US" sz="1100" dirty="0">
              <a:ea typeface="Calibri" panose="020F0502020204030204" pitchFamily="34" charset="0"/>
              <a:cs typeface="Times New Roman" panose="02020603050405020304" pitchFamily="18" charset="0"/>
            </a:endParaRPr>
          </a:p>
          <a:p>
            <a:pPr marL="114300" marR="0" indent="57150">
              <a:spcBef>
                <a:spcPts val="0"/>
              </a:spcBef>
              <a:spcAft>
                <a:spcPts val="0"/>
              </a:spcAft>
            </a:pPr>
            <a:r>
              <a:rPr lang="en-US" sz="1600" b="1" dirty="0">
                <a:ea typeface="Calibri" panose="020F0502020204030204" pitchFamily="34" charset="0"/>
                <a:cs typeface="Times New Roman" panose="02020603050405020304" pitchFamily="18" charset="0"/>
              </a:rPr>
              <a:t>                                                       </a:t>
            </a:r>
            <a:r>
              <a:rPr lang="en-US" sz="1600" b="1" dirty="0" smtClean="0">
                <a:ea typeface="Calibri" panose="020F0502020204030204" pitchFamily="34" charset="0"/>
                <a:cs typeface="Times New Roman" panose="02020603050405020304" pitchFamily="18" charset="0"/>
              </a:rPr>
              <a:t>                                  Password    clg@2025</a:t>
            </a:r>
            <a:endParaRPr lang="en-US" sz="1600" b="1" dirty="0" smtClean="0">
              <a:ea typeface="Calibri" panose="020F0502020204030204" pitchFamily="34" charset="0"/>
              <a:cs typeface="Times New Roman" panose="02020603050405020304" pitchFamily="18" charset="0"/>
            </a:endParaRPr>
          </a:p>
          <a:p>
            <a:pPr marL="114300" marR="0" indent="57150">
              <a:spcBef>
                <a:spcPts val="0"/>
              </a:spcBef>
              <a:spcAft>
                <a:spcPts val="0"/>
              </a:spcAft>
            </a:pPr>
            <a:r>
              <a:rPr lang="en-US" sz="2000" b="1" dirty="0" smtClean="0">
                <a:ea typeface="Calibri" panose="020F0502020204030204" pitchFamily="34" charset="0"/>
                <a:cs typeface="Times New Roman" panose="02020603050405020304" pitchFamily="18" charset="0"/>
              </a:rPr>
              <a:t>5. </a:t>
            </a:r>
            <a:r>
              <a:rPr lang="en-US" b="1" dirty="0"/>
              <a:t>EBSCO EBOOKS     ;</a:t>
            </a:r>
            <a:r>
              <a:rPr lang="en-US" dirty="0"/>
              <a:t> </a:t>
            </a:r>
            <a:r>
              <a:rPr lang="en-US" u="sng" dirty="0">
                <a:hlinkClick r:id="rId5"/>
              </a:rPr>
              <a:t>https://</a:t>
            </a:r>
            <a:r>
              <a:rPr lang="en-US" u="sng" dirty="0" smtClean="0">
                <a:hlinkClick r:id="rId5"/>
              </a:rPr>
              <a:t>assets.ebsco.com/m/2914c90c85e2c31b/original/EBSCO-eBooks-Academic-Collection-Title-List-Worldwide.xlsx</a:t>
            </a:r>
            <a:endParaRPr lang="en-US" sz="1200" dirty="0">
              <a:ea typeface="Calibri" panose="020F0502020204030204" pitchFamily="34" charset="0"/>
              <a:cs typeface="Times New Roman" panose="02020603050405020304" pitchFamily="18" charset="0"/>
            </a:endParaRPr>
          </a:p>
          <a:p>
            <a:pPr marR="0" lvl="0">
              <a:spcBef>
                <a:spcPts val="0"/>
              </a:spcBef>
              <a:spcAft>
                <a:spcPts val="0"/>
              </a:spcAft>
              <a:buSzPts val="1500"/>
            </a:pPr>
            <a:r>
              <a:rPr lang="en-US" b="1" dirty="0">
                <a:ea typeface="Calibri" panose="020F0502020204030204" pitchFamily="34" charset="0"/>
                <a:cs typeface="Times New Roman" panose="02020603050405020304" pitchFamily="18" charset="0"/>
              </a:rPr>
              <a:t>6</a:t>
            </a:r>
            <a:r>
              <a:rPr lang="en-US" b="1" dirty="0" smtClean="0">
                <a:ea typeface="Calibri" panose="020F0502020204030204" pitchFamily="34" charset="0"/>
                <a:cs typeface="Times New Roman" panose="02020603050405020304" pitchFamily="18" charset="0"/>
              </a:rPr>
              <a:t>.   </a:t>
            </a:r>
            <a:r>
              <a:rPr lang="en-US" sz="1600" b="1" dirty="0" smtClean="0">
                <a:ea typeface="Calibri" panose="020F0502020204030204" pitchFamily="34" charset="0"/>
                <a:cs typeface="Times New Roman" panose="02020603050405020304" pitchFamily="18" charset="0"/>
              </a:rPr>
              <a:t> NPTEL </a:t>
            </a:r>
            <a:r>
              <a:rPr lang="en-US" sz="1600" b="1" dirty="0">
                <a:ea typeface="Calibri" panose="020F0502020204030204" pitchFamily="34" charset="0"/>
                <a:cs typeface="Times New Roman" panose="02020603050405020304" pitchFamily="18" charset="0"/>
              </a:rPr>
              <a:t>Video Lectures 	</a:t>
            </a:r>
            <a:r>
              <a:rPr lang="en-US" sz="1600" dirty="0">
                <a:ea typeface="Calibri" panose="020F0502020204030204" pitchFamily="34" charset="0"/>
                <a:cs typeface="Times New Roman" panose="02020603050405020304" pitchFamily="18" charset="0"/>
              </a:rPr>
              <a:t>: </a:t>
            </a:r>
            <a:r>
              <a:rPr lang="en-US" sz="1600" dirty="0" smtClean="0">
                <a:ea typeface="Calibri" panose="020F0502020204030204" pitchFamily="34" charset="0"/>
                <a:cs typeface="Times New Roman" panose="02020603050405020304" pitchFamily="18" charset="0"/>
              </a:rPr>
              <a:t>                          </a:t>
            </a:r>
            <a:r>
              <a:rPr lang="en-US" sz="1600" u="sng" dirty="0" smtClean="0">
                <a:solidFill>
                  <a:srgbClr val="0563C1"/>
                </a:solidFill>
                <a:ea typeface="Calibri" panose="020F0502020204030204" pitchFamily="34" charset="0"/>
                <a:cs typeface="Times New Roman" panose="02020603050405020304" pitchFamily="18" charset="0"/>
                <a:hlinkClick r:id="rId6"/>
              </a:rPr>
              <a:t>https</a:t>
            </a:r>
            <a:r>
              <a:rPr lang="en-US" sz="1600" u="sng" dirty="0">
                <a:solidFill>
                  <a:srgbClr val="0563C1"/>
                </a:solidFill>
                <a:ea typeface="Calibri" panose="020F0502020204030204" pitchFamily="34" charset="0"/>
                <a:cs typeface="Times New Roman" panose="02020603050405020304" pitchFamily="18" charset="0"/>
                <a:hlinkClick r:id="rId6"/>
              </a:rPr>
              <a:t>://archive.nptel.ac.in/</a:t>
            </a:r>
            <a:r>
              <a:rPr lang="en-US" sz="1600" dirty="0">
                <a:ea typeface="Calibri" panose="020F0502020204030204" pitchFamily="34" charset="0"/>
                <a:cs typeface="Times New Roman" panose="02020603050405020304" pitchFamily="18" charset="0"/>
              </a:rPr>
              <a:t> </a:t>
            </a:r>
            <a:r>
              <a:rPr lang="en-US" sz="1600" b="1" dirty="0">
                <a:ea typeface="Calibri" panose="020F0502020204030204" pitchFamily="34" charset="0"/>
                <a:cs typeface="Times New Roman" panose="02020603050405020304" pitchFamily="18" charset="0"/>
              </a:rPr>
              <a:t>	</a:t>
            </a:r>
            <a:endParaRPr lang="en-US" sz="1100" dirty="0">
              <a:ea typeface="Calibri" panose="020F0502020204030204" pitchFamily="34" charset="0"/>
              <a:cs typeface="Times New Roman" panose="02020603050405020304" pitchFamily="18" charset="0"/>
            </a:endParaRPr>
          </a:p>
          <a:p>
            <a:pPr marR="0" lvl="0">
              <a:spcBef>
                <a:spcPts val="0"/>
              </a:spcBef>
              <a:spcAft>
                <a:spcPts val="0"/>
              </a:spcAft>
              <a:buSzPts val="1500"/>
            </a:pPr>
            <a:r>
              <a:rPr lang="en-US" sz="1600" b="1" dirty="0">
                <a:ea typeface="Calibri" panose="020F0502020204030204" pitchFamily="34" charset="0"/>
                <a:cs typeface="Times New Roman" panose="02020603050405020304" pitchFamily="18" charset="0"/>
              </a:rPr>
              <a:t>7</a:t>
            </a:r>
            <a:r>
              <a:rPr lang="en-US" sz="1600" b="1" dirty="0" smtClean="0">
                <a:ea typeface="Calibri" panose="020F0502020204030204" pitchFamily="34" charset="0"/>
                <a:cs typeface="Times New Roman" panose="02020603050405020304" pitchFamily="18" charset="0"/>
              </a:rPr>
              <a:t>.    National </a:t>
            </a:r>
            <a:r>
              <a:rPr lang="en-US" sz="1600" b="1" dirty="0">
                <a:ea typeface="Calibri" panose="020F0502020204030204" pitchFamily="34" charset="0"/>
                <a:cs typeface="Times New Roman" panose="02020603050405020304" pitchFamily="18" charset="0"/>
              </a:rPr>
              <a:t>Digital Library 	</a:t>
            </a:r>
            <a:r>
              <a:rPr lang="en-US" sz="1600" dirty="0" smtClean="0">
                <a:ea typeface="Calibri" panose="020F0502020204030204" pitchFamily="34" charset="0"/>
                <a:cs typeface="Times New Roman" panose="02020603050405020304" pitchFamily="18" charset="0"/>
              </a:rPr>
              <a:t>:</a:t>
            </a:r>
            <a:r>
              <a:rPr lang="en-US" sz="1600" b="1" dirty="0" smtClean="0">
                <a:ea typeface="Calibri" panose="020F0502020204030204" pitchFamily="34" charset="0"/>
                <a:cs typeface="Times New Roman" panose="02020603050405020304" pitchFamily="18" charset="0"/>
              </a:rPr>
              <a:t>                          </a:t>
            </a:r>
            <a:r>
              <a:rPr lang="en-US" u="sng" dirty="0" smtClean="0">
                <a:solidFill>
                  <a:srgbClr val="0563C1"/>
                </a:solidFill>
                <a:ea typeface="Calibri" panose="020F0502020204030204" pitchFamily="34" charset="0"/>
                <a:cs typeface="Times New Roman" panose="02020603050405020304" pitchFamily="18" charset="0"/>
                <a:hlinkClick r:id="rId7"/>
              </a:rPr>
              <a:t>https</a:t>
            </a:r>
            <a:r>
              <a:rPr lang="en-US" u="sng" dirty="0">
                <a:solidFill>
                  <a:srgbClr val="0563C1"/>
                </a:solidFill>
                <a:ea typeface="Calibri" panose="020F0502020204030204" pitchFamily="34" charset="0"/>
                <a:cs typeface="Times New Roman" panose="02020603050405020304" pitchFamily="18" charset="0"/>
                <a:hlinkClick r:id="rId7"/>
              </a:rPr>
              <a:t>://ndl.iitkgp.ac.in</a:t>
            </a:r>
            <a:r>
              <a:rPr lang="en-US" u="sng" dirty="0" smtClean="0">
                <a:solidFill>
                  <a:srgbClr val="0563C1"/>
                </a:solidFill>
                <a:ea typeface="Calibri" panose="020F0502020204030204" pitchFamily="34" charset="0"/>
                <a:cs typeface="Times New Roman" panose="02020603050405020304" pitchFamily="18" charset="0"/>
                <a:hlinkClick r:id="rId7"/>
              </a:rPr>
              <a:t>/</a:t>
            </a:r>
            <a:endParaRPr lang="en-US" sz="1100" dirty="0">
              <a:ea typeface="Calibri" panose="020F0502020204030204" pitchFamily="34" charset="0"/>
              <a:cs typeface="Times New Roman" panose="02020603050405020304" pitchFamily="18" charset="0"/>
            </a:endParaRPr>
          </a:p>
          <a:p>
            <a:pPr marR="0" lvl="0">
              <a:spcBef>
                <a:spcPts val="0"/>
              </a:spcBef>
              <a:spcAft>
                <a:spcPts val="0"/>
              </a:spcAft>
              <a:buSzPts val="1500"/>
            </a:pPr>
            <a:r>
              <a:rPr lang="en-US" sz="1600" b="1" dirty="0">
                <a:ea typeface="Calibri" panose="020F0502020204030204" pitchFamily="34" charset="0"/>
                <a:cs typeface="Times New Roman" panose="02020603050405020304" pitchFamily="18" charset="0"/>
              </a:rPr>
              <a:t>8</a:t>
            </a:r>
            <a:r>
              <a:rPr lang="en-US" sz="1600" b="1" dirty="0" smtClean="0">
                <a:ea typeface="Calibri" panose="020F0502020204030204" pitchFamily="34" charset="0"/>
                <a:cs typeface="Times New Roman" panose="02020603050405020304" pitchFamily="18" charset="0"/>
              </a:rPr>
              <a:t>.    TURNITIN </a:t>
            </a:r>
            <a:r>
              <a:rPr lang="en-US" sz="1600" b="1" dirty="0">
                <a:ea typeface="Calibri" panose="020F0502020204030204" pitchFamily="34" charset="0"/>
                <a:cs typeface="Times New Roman" panose="02020603050405020304" pitchFamily="18" charset="0"/>
              </a:rPr>
              <a:t>PLAGIARISM SOFTWARE</a:t>
            </a:r>
            <a:r>
              <a:rPr lang="en-US" sz="1600" b="1" dirty="0">
                <a:solidFill>
                  <a:srgbClr val="222222"/>
                </a:solidFill>
                <a:ea typeface="Times New Roman" panose="02020603050405020304" pitchFamily="18" charset="0"/>
                <a:cs typeface="Times New Roman" panose="02020603050405020304" pitchFamily="18" charset="0"/>
              </a:rPr>
              <a:t>  </a:t>
            </a:r>
            <a:endParaRPr lang="en-US" sz="1100" dirty="0">
              <a:ea typeface="Calibri" panose="020F0502020204030204" pitchFamily="34" charset="0"/>
              <a:cs typeface="Times New Roman" panose="02020603050405020304" pitchFamily="18" charset="0"/>
            </a:endParaRPr>
          </a:p>
          <a:p>
            <a:pPr marR="0" lvl="0">
              <a:lnSpc>
                <a:spcPct val="107000"/>
              </a:lnSpc>
              <a:spcBef>
                <a:spcPts val="0"/>
              </a:spcBef>
              <a:spcAft>
                <a:spcPts val="800"/>
              </a:spcAft>
              <a:buSzPts val="1500"/>
            </a:pPr>
            <a:r>
              <a:rPr lang="en-IN" sz="1600" b="1" dirty="0">
                <a:solidFill>
                  <a:srgbClr val="222222"/>
                </a:solidFill>
                <a:ea typeface="Times New Roman" panose="02020603050405020304" pitchFamily="18" charset="0"/>
                <a:cs typeface="Times New Roman" panose="02020603050405020304" pitchFamily="18" charset="0"/>
              </a:rPr>
              <a:t>9</a:t>
            </a:r>
            <a:r>
              <a:rPr lang="en-IN" sz="1600" b="1" dirty="0" smtClean="0">
                <a:solidFill>
                  <a:srgbClr val="222222"/>
                </a:solidFill>
                <a:ea typeface="Times New Roman" panose="02020603050405020304" pitchFamily="18" charset="0"/>
                <a:cs typeface="Times New Roman" panose="02020603050405020304" pitchFamily="18" charset="0"/>
              </a:rPr>
              <a:t>.   LIBSYS </a:t>
            </a:r>
            <a:r>
              <a:rPr lang="en-IN" sz="1600" b="1" dirty="0">
                <a:solidFill>
                  <a:srgbClr val="222222"/>
                </a:solidFill>
                <a:ea typeface="Times New Roman" panose="02020603050405020304" pitchFamily="18" charset="0"/>
                <a:cs typeface="Times New Roman" panose="02020603050405020304" pitchFamily="18" charset="0"/>
              </a:rPr>
              <a:t>WEBOPAC     </a:t>
            </a:r>
            <a:r>
              <a:rPr lang="en-IN" sz="1600" b="1" dirty="0" smtClean="0">
                <a:solidFill>
                  <a:srgbClr val="222222"/>
                </a:solidFill>
                <a:ea typeface="Times New Roman" panose="02020603050405020304" pitchFamily="18" charset="0"/>
                <a:cs typeface="Times New Roman" panose="02020603050405020304" pitchFamily="18" charset="0"/>
              </a:rPr>
              <a:t>:                                     </a:t>
            </a:r>
            <a:r>
              <a:rPr lang="en-IN" sz="1600" b="1" u="sng" dirty="0">
                <a:solidFill>
                  <a:srgbClr val="0563C1"/>
                </a:solidFill>
                <a:ea typeface="Times New Roman" panose="02020603050405020304" pitchFamily="18" charset="0"/>
                <a:cs typeface="Times New Roman" panose="02020603050405020304" pitchFamily="18" charset="0"/>
                <a:hlinkClick r:id="rId8"/>
              </a:rPr>
              <a:t>https://cgcopac.lsease.in</a:t>
            </a:r>
            <a:endParaRPr lang="en-US" sz="1100" dirty="0">
              <a:ea typeface="Calibri" panose="020F0502020204030204" pitchFamily="34" charset="0"/>
              <a:cs typeface="Times New Roman" panose="02020603050405020304" pitchFamily="18" charset="0"/>
            </a:endParaRPr>
          </a:p>
          <a:p>
            <a:pPr marL="114300" marR="0" indent="57150">
              <a:lnSpc>
                <a:spcPct val="105000"/>
              </a:lnSpc>
              <a:spcBef>
                <a:spcPts val="0"/>
              </a:spcBef>
              <a:spcAft>
                <a:spcPts val="800"/>
              </a:spcAft>
            </a:pPr>
            <a:r>
              <a:rPr lang="en-US" sz="1600" dirty="0">
                <a:latin typeface="Calibri" panose="020F0502020204030204" pitchFamily="34" charset="0"/>
                <a:ea typeface="Calibri" panose="020F0502020204030204" pitchFamily="34" charset="0"/>
                <a:cs typeface="Calibri Light" panose="020F03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28600" y="152400"/>
            <a:ext cx="8763000" cy="7352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Bodoni MT" panose="02070603080606020203" pitchFamily="18" charset="0"/>
              </a:rPr>
              <a:t>E-RESOURCES : LOGIN CREDENTIALS WITH </a:t>
            </a:r>
            <a:r>
              <a:rPr lang="en-US" sz="2400" b="1" dirty="0" smtClean="0">
                <a:solidFill>
                  <a:srgbClr val="FF0000"/>
                </a:solidFill>
                <a:latin typeface="Bodoni MT" panose="02070603080606020203" pitchFamily="18" charset="0"/>
              </a:rPr>
              <a:t>REMOTE ACCESS</a:t>
            </a:r>
            <a:endParaRPr lang="en-US" sz="2400" b="1" dirty="0">
              <a:solidFill>
                <a:srgbClr val="FF0000"/>
              </a:solidFill>
              <a:latin typeface="Bodoni MT" panose="02070603080606020203" pitchFamily="18" charset="0"/>
            </a:endParaRPr>
          </a:p>
        </p:txBody>
      </p:sp>
    </p:spTree>
  </p:cSld>
  <p:clrMapOvr>
    <a:masterClrMapping/>
  </p:clrMapOvr>
  <p:transition advTm="1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6278562"/>
          </a:xfrm>
          <a:ln w="19050">
            <a:solidFill>
              <a:schemeClr val="tx1"/>
            </a:solidFill>
          </a:ln>
        </p:spPr>
        <p:txBody>
          <a:bodyPr>
            <a:noAutofit/>
          </a:bodyPr>
          <a:lstStyle/>
          <a:p>
            <a:pPr algn="l"/>
            <a:r>
              <a:rPr lang="en-US" sz="4000" b="1" dirty="0" smtClean="0"/>
              <a:t>                                   </a:t>
            </a:r>
            <a:br>
              <a:rPr lang="en-US" sz="4000" b="1" dirty="0" smtClean="0"/>
            </a:br>
            <a:br>
              <a:rPr lang="en-US" sz="4000" b="1" dirty="0"/>
            </a:br>
            <a:br>
              <a:rPr lang="en-US" sz="4000" b="1" dirty="0" smtClean="0"/>
            </a:br>
            <a:r>
              <a:rPr lang="en-US" sz="4000" b="1" dirty="0">
                <a:solidFill>
                  <a:srgbClr val="FF0000"/>
                </a:solidFill>
              </a:rPr>
              <a:t> </a:t>
            </a:r>
            <a:r>
              <a:rPr lang="en-US" sz="4000" b="1" dirty="0" smtClean="0">
                <a:solidFill>
                  <a:srgbClr val="FF0000"/>
                </a:solidFill>
              </a:rPr>
              <a:t>                     Repository Links </a:t>
            </a:r>
            <a:br>
              <a:rPr lang="en-US" sz="2400" dirty="0" smtClean="0">
                <a:solidFill>
                  <a:srgbClr val="FF0000"/>
                </a:solidFill>
              </a:rPr>
            </a:br>
            <a:r>
              <a:rPr lang="en-US" sz="2400" dirty="0" smtClean="0"/>
              <a:t>1   </a:t>
            </a:r>
            <a:r>
              <a:rPr lang="en-US" sz="2000" dirty="0" smtClean="0"/>
              <a:t>e-PG </a:t>
            </a:r>
            <a:r>
              <a:rPr lang="en-US" sz="2000" dirty="0" err="1" smtClean="0"/>
              <a:t>Pathshala</a:t>
            </a:r>
            <a:r>
              <a:rPr lang="en-US" sz="2000" dirty="0" smtClean="0"/>
              <a:t>     </a:t>
            </a:r>
            <a:r>
              <a:rPr lang="en-US" sz="2000" u="sng" dirty="0" smtClean="0">
                <a:hlinkClick r:id="rId1"/>
              </a:rPr>
              <a:t>https://epgp.inflibnet.ac.in</a:t>
            </a:r>
            <a:br>
              <a:rPr lang="en-US" sz="2000" dirty="0" smtClean="0"/>
            </a:br>
            <a:r>
              <a:rPr lang="en-US" sz="2000" dirty="0" smtClean="0"/>
              <a:t>2  e-</a:t>
            </a:r>
            <a:r>
              <a:rPr lang="en-US" sz="2000" dirty="0" err="1" smtClean="0"/>
              <a:t>Shodh</a:t>
            </a:r>
            <a:r>
              <a:rPr lang="en-US" sz="2000" dirty="0" smtClean="0"/>
              <a:t> Sindhu    </a:t>
            </a:r>
            <a:r>
              <a:rPr lang="en-US" sz="2000" u="sng" dirty="0" smtClean="0">
                <a:hlinkClick r:id="rId2"/>
              </a:rPr>
              <a:t>https://ess.inflibnet.ac.in</a:t>
            </a:r>
            <a:br>
              <a:rPr lang="en-US" sz="2000" dirty="0" smtClean="0"/>
            </a:br>
            <a:r>
              <a:rPr lang="en-US" sz="2000" dirty="0" smtClean="0"/>
              <a:t>3  Search Engine for PDF Books   </a:t>
            </a:r>
            <a:r>
              <a:rPr lang="en-US" sz="2000" u="sng" dirty="0" smtClean="0">
                <a:hlinkClick r:id="rId3"/>
              </a:rPr>
              <a:t>www.pdfdrive.com</a:t>
            </a:r>
            <a:br>
              <a:rPr lang="en-US" sz="2000" dirty="0" smtClean="0"/>
            </a:br>
            <a:r>
              <a:rPr lang="en-US" sz="2000" u="sng" dirty="0" smtClean="0"/>
              <a:t>4  </a:t>
            </a:r>
            <a:r>
              <a:rPr lang="en-US" sz="2000" u="sng" dirty="0" smtClean="0">
                <a:hlinkClick r:id="rId4"/>
              </a:rPr>
              <a:t>National Digital Library of India      https://ndl.iitkgp.ac.in</a:t>
            </a:r>
            <a:br>
              <a:rPr lang="en-US" sz="2000" dirty="0" smtClean="0"/>
            </a:br>
            <a:r>
              <a:rPr lang="en-US" sz="2000" dirty="0" smtClean="0"/>
              <a:t>5  </a:t>
            </a:r>
            <a:r>
              <a:rPr lang="en-US" sz="2000" dirty="0" err="1" smtClean="0">
                <a:hlinkClick r:id="rId5"/>
              </a:rPr>
              <a:t>ShodhGanga</a:t>
            </a:r>
            <a:r>
              <a:rPr lang="en-US" sz="2000" dirty="0" smtClean="0">
                <a:hlinkClick r:id="rId5"/>
              </a:rPr>
              <a:t>      </a:t>
            </a:r>
            <a:r>
              <a:rPr lang="en-US" sz="2000" u="sng" dirty="0" smtClean="0">
                <a:hlinkClick r:id="rId5"/>
              </a:rPr>
              <a:t>https://shodhganga.inflibnet.ac.in/</a:t>
            </a:r>
            <a:br>
              <a:rPr lang="en-US" sz="2000" dirty="0" smtClean="0"/>
            </a:br>
            <a:r>
              <a:rPr lang="en-US" sz="2000" dirty="0" smtClean="0"/>
              <a:t>6  Discover scientific knowledge and stay connected to the world of science   </a:t>
            </a:r>
            <a:r>
              <a:rPr lang="en-US" sz="2000" dirty="0" smtClean="0">
                <a:hlinkClick r:id="rId6"/>
              </a:rPr>
              <a:t>https://www.researchgate.net/</a:t>
            </a:r>
            <a:br>
              <a:rPr lang="en-US" sz="2000" dirty="0" smtClean="0">
                <a:hlinkClick r:id="rId6"/>
              </a:rPr>
            </a:br>
            <a:r>
              <a:rPr lang="en-US" sz="2000" dirty="0" smtClean="0"/>
              <a:t>7  Free e books(60000+) </a:t>
            </a:r>
            <a:r>
              <a:rPr lang="en-US" sz="2000" u="sng" dirty="0" smtClean="0">
                <a:hlinkClick r:id="rId7"/>
              </a:rPr>
              <a:t>https://www.gutenberg.org/</a:t>
            </a:r>
            <a:br>
              <a:rPr lang="en-US" sz="2000" dirty="0" smtClean="0">
                <a:hlinkClick r:id="rId7"/>
              </a:rPr>
            </a:br>
            <a:r>
              <a:rPr lang="en-US" sz="2000" dirty="0" smtClean="0"/>
              <a:t>8  NPTEL [National </a:t>
            </a:r>
            <a:r>
              <a:rPr lang="en-US" sz="2000" dirty="0" err="1" smtClean="0"/>
              <a:t>Programme</a:t>
            </a:r>
            <a:r>
              <a:rPr lang="en-US" sz="2000" dirty="0" smtClean="0"/>
              <a:t> on Technology Enhanced Learning]     </a:t>
            </a:r>
            <a:r>
              <a:rPr lang="en-US" sz="2000" u="sng" dirty="0" smtClean="0">
                <a:hlinkClick r:id="rId8"/>
              </a:rPr>
              <a:t>https://nptel.ac.in</a:t>
            </a:r>
            <a:br>
              <a:rPr lang="en-US" sz="2000" dirty="0" smtClean="0"/>
            </a:br>
            <a:r>
              <a:rPr lang="en-US" sz="2000" dirty="0" smtClean="0"/>
              <a:t>9   </a:t>
            </a:r>
            <a:r>
              <a:rPr lang="en-US" sz="2000" dirty="0" smtClean="0">
                <a:hlinkClick r:id="rId9"/>
              </a:rPr>
              <a:t>NPTEL Video Lectures          </a:t>
            </a:r>
            <a:r>
              <a:rPr lang="en-US" sz="2000" u="sng" dirty="0" smtClean="0">
                <a:hlinkClick r:id="rId9"/>
              </a:rPr>
              <a:t>https://archive.nptel.ac.in/</a:t>
            </a:r>
            <a:endParaRPr lang="en-US" sz="2000" dirty="0"/>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 y="381000"/>
            <a:ext cx="7643446" cy="1905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6324600"/>
          </a:xfrm>
          <a:ln w="12700">
            <a:solidFill>
              <a:schemeClr val="tx1"/>
            </a:solidFill>
          </a:ln>
        </p:spPr>
        <p:txBody>
          <a:bodyPr>
            <a:noAutofit/>
          </a:bodyPr>
          <a:lstStyle/>
          <a:p>
            <a:pPr algn="l"/>
            <a:r>
              <a:rPr lang="en-US" sz="2400" dirty="0" smtClean="0"/>
              <a:t>10  OASIS (Openly Available Sources Integrated Search)</a:t>
            </a:r>
            <a:br>
              <a:rPr lang="en-US" sz="2400" dirty="0" smtClean="0"/>
            </a:br>
            <a:r>
              <a:rPr lang="en-US" sz="2400" u="sng" dirty="0" smtClean="0">
                <a:hlinkClick r:id="rId1"/>
              </a:rPr>
              <a:t>https://openlibrary.org/</a:t>
            </a:r>
            <a:br>
              <a:rPr lang="en-US" sz="2400" dirty="0" smtClean="0"/>
            </a:br>
            <a:r>
              <a:rPr lang="en-US" sz="2400" dirty="0" smtClean="0"/>
              <a:t>11  Open access for academic books </a:t>
            </a:r>
            <a:r>
              <a:rPr lang="en-US" sz="2400" u="sng" dirty="0" smtClean="0">
                <a:hlinkClick r:id="rId2"/>
              </a:rPr>
              <a:t>https://www.oapen.org/</a:t>
            </a:r>
            <a:br>
              <a:rPr lang="en-US" sz="2400" dirty="0" smtClean="0">
                <a:hlinkClick r:id="rId2"/>
              </a:rPr>
            </a:br>
            <a:r>
              <a:rPr lang="en-US" sz="2400" dirty="0" smtClean="0"/>
              <a:t>12  SAKSHAT   </a:t>
            </a:r>
            <a:r>
              <a:rPr lang="en-US" sz="2400" u="sng" dirty="0" smtClean="0">
                <a:hlinkClick r:id="rId3"/>
              </a:rPr>
              <a:t>https://sakshat.ac.in/?project=vidwan</a:t>
            </a:r>
            <a:br>
              <a:rPr lang="en-US" sz="2400" dirty="0" smtClean="0"/>
            </a:br>
            <a:r>
              <a:rPr lang="en-US" sz="2400" dirty="0" smtClean="0"/>
              <a:t>13  Open Access books    </a:t>
            </a:r>
            <a:r>
              <a:rPr lang="en-US" sz="2400" dirty="0" smtClean="0">
                <a:hlinkClick r:id="rId4"/>
              </a:rPr>
              <a:t>https://www.doabooks.org/</a:t>
            </a:r>
            <a:br>
              <a:rPr lang="en-US" sz="2400" dirty="0" smtClean="0">
                <a:hlinkClick r:id="rId4"/>
              </a:rPr>
            </a:br>
            <a:r>
              <a:rPr lang="en-US" sz="2400" dirty="0" smtClean="0"/>
              <a:t>14  SWAYAMPRABHA   </a:t>
            </a:r>
            <a:r>
              <a:rPr lang="en-US" sz="2400" u="sng" dirty="0" smtClean="0">
                <a:hlinkClick r:id="rId5"/>
              </a:rPr>
              <a:t>https://www.swayamprabha.gov.in</a:t>
            </a:r>
            <a:br>
              <a:rPr lang="en-US" sz="2400" dirty="0" smtClean="0"/>
            </a:br>
            <a:r>
              <a:rPr lang="en-US" sz="2400" dirty="0" smtClean="0"/>
              <a:t>15  SWAYAM Online Courses</a:t>
            </a:r>
            <a:br>
              <a:rPr lang="en-US" sz="2400" dirty="0" smtClean="0"/>
            </a:br>
            <a:r>
              <a:rPr lang="en-US" sz="2400" u="sng" dirty="0" smtClean="0">
                <a:hlinkClick r:id="rId6"/>
              </a:rPr>
              <a:t>https://storage.googleapis.com/uniquecourses/online.html</a:t>
            </a:r>
            <a:br>
              <a:rPr lang="en-US" sz="2400" dirty="0" smtClean="0"/>
            </a:br>
            <a:r>
              <a:rPr lang="en-US" sz="2400" dirty="0" smtClean="0"/>
              <a:t>16 Enhancement in Learning with Improvement in Skills (ELIS) portal    </a:t>
            </a:r>
            <a:r>
              <a:rPr lang="en-US" sz="2400" u="sng" dirty="0" smtClean="0">
                <a:hlinkClick r:id="rId7"/>
              </a:rPr>
              <a:t>http://free.aicte-india.org/</a:t>
            </a:r>
            <a:br>
              <a:rPr lang="en-US" sz="2400" dirty="0" smtClean="0">
                <a:hlinkClick r:id="rId7"/>
              </a:rPr>
            </a:br>
            <a:r>
              <a:rPr lang="en-US" sz="2400" dirty="0" smtClean="0"/>
              <a:t>17    DOAB - Directory of Open Access Books</a:t>
            </a:r>
            <a:br>
              <a:rPr lang="en-US" sz="2400" dirty="0" smtClean="0"/>
            </a:br>
            <a:r>
              <a:rPr lang="en-US" sz="2400" u="sng" dirty="0" smtClean="0">
                <a:hlinkClick r:id="rId8"/>
              </a:rPr>
              <a:t>https://directory.doabooks.org/handle/20.500.12854/34495</a:t>
            </a:r>
            <a:endParaRPr lang="en-US" sz="2400" dirty="0"/>
          </a:p>
        </p:txBody>
      </p:sp>
    </p:spTree>
  </p:cSld>
  <p:clrMapOvr>
    <a:masterClrMapping/>
  </p:clrMapOvr>
  <p:transition advTm="1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a:ln w="19050">
            <a:solidFill>
              <a:schemeClr val="tx1"/>
            </a:solidFill>
          </a:ln>
        </p:spPr>
        <p:txBody>
          <a:bodyPr>
            <a:normAutofit fontScale="90000"/>
          </a:bodyPr>
          <a:lstStyle/>
          <a:p>
            <a:pPr algn="l"/>
            <a:br>
              <a:rPr lang="en-US" sz="2700" dirty="0" smtClean="0"/>
            </a:br>
            <a:br>
              <a:rPr lang="en-US" sz="2700" dirty="0" smtClean="0"/>
            </a:br>
            <a:r>
              <a:rPr lang="en-US" sz="2700" dirty="0" smtClean="0"/>
              <a:t>18 DOAJ    </a:t>
            </a:r>
            <a:r>
              <a:rPr lang="en-US" sz="2700" u="sng" dirty="0" smtClean="0">
                <a:hlinkClick r:id="rId1"/>
              </a:rPr>
              <a:t>https://doaj.org/</a:t>
            </a:r>
            <a:br>
              <a:rPr lang="en-US" sz="2700" dirty="0" smtClean="0"/>
            </a:br>
            <a:r>
              <a:rPr lang="en-US" sz="2700" dirty="0" smtClean="0"/>
              <a:t>19   e-Content courseware in UG subjects   </a:t>
            </a:r>
            <a:r>
              <a:rPr lang="en-US" sz="2700" u="sng" dirty="0" smtClean="0">
                <a:hlinkClick r:id="rId2"/>
              </a:rPr>
              <a:t>http://cec.nic.in/cec/</a:t>
            </a:r>
            <a:br>
              <a:rPr lang="en-US" sz="2700" dirty="0" smtClean="0"/>
            </a:br>
            <a:r>
              <a:rPr lang="en-US" sz="2700" dirty="0" smtClean="0"/>
              <a:t>20   E-</a:t>
            </a:r>
            <a:r>
              <a:rPr lang="en-US" sz="2700" dirty="0" err="1" smtClean="0"/>
              <a:t>Kalpa</a:t>
            </a:r>
            <a:r>
              <a:rPr lang="en-US" sz="2700" dirty="0" smtClean="0"/>
              <a:t>    </a:t>
            </a:r>
            <a:r>
              <a:rPr lang="en-US" sz="2700" u="sng" dirty="0" smtClean="0">
                <a:hlinkClick r:id="rId3"/>
              </a:rPr>
              <a:t>https://icar.org.in/content/e-kalpa</a:t>
            </a:r>
            <a:br>
              <a:rPr lang="en-US" sz="2700" dirty="0" smtClean="0"/>
            </a:br>
            <a:r>
              <a:rPr lang="en-US" sz="2700" dirty="0" smtClean="0"/>
              <a:t>21   Open Access Books and Journals</a:t>
            </a:r>
            <a:br>
              <a:rPr lang="en-US" sz="2700" dirty="0" smtClean="0"/>
            </a:br>
            <a:r>
              <a:rPr lang="en-IN" sz="2700" dirty="0" smtClean="0"/>
              <a:t> </a:t>
            </a:r>
            <a:r>
              <a:rPr lang="en-US" sz="2700" dirty="0" smtClean="0">
                <a:hlinkClick r:id="rId4"/>
              </a:rPr>
              <a:t>https://about.jstor.org/librarians/books/open-access-books-jstor/</a:t>
            </a:r>
            <a:br>
              <a:rPr lang="en-US" sz="2700" dirty="0" smtClean="0">
                <a:hlinkClick r:id="rId4"/>
              </a:rPr>
            </a:br>
            <a:r>
              <a:rPr lang="en-US" sz="2700" dirty="0" smtClean="0"/>
              <a:t>22   Free e-Books   </a:t>
            </a:r>
            <a:r>
              <a:rPr lang="en-US" sz="2700" dirty="0" smtClean="0">
                <a:hlinkClick r:id="rId5"/>
              </a:rPr>
              <a:t>https://www.gutenberg.org/</a:t>
            </a:r>
            <a:br>
              <a:rPr lang="en-US" sz="2700" dirty="0" smtClean="0">
                <a:hlinkClick r:id="rId5"/>
              </a:rPr>
            </a:br>
            <a:r>
              <a:rPr lang="en-US" sz="2700" dirty="0" smtClean="0"/>
              <a:t>23   AICTE Collaborations (</a:t>
            </a:r>
            <a:r>
              <a:rPr lang="en-US" sz="2700" dirty="0" err="1" smtClean="0"/>
              <a:t>MoU</a:t>
            </a:r>
            <a:r>
              <a:rPr lang="en-US" sz="2700" dirty="0" smtClean="0"/>
              <a:t>) with other Organizations</a:t>
            </a:r>
            <a:br>
              <a:rPr lang="en-US" sz="2700" dirty="0" smtClean="0"/>
            </a:br>
            <a:r>
              <a:rPr lang="en-US" sz="2700" u="sng" dirty="0" smtClean="0">
                <a:hlinkClick r:id="rId6"/>
              </a:rPr>
              <a:t>https://www.aicte-india.org/education/collaborations</a:t>
            </a:r>
            <a:br>
              <a:rPr lang="en-US" sz="2700" dirty="0" smtClean="0"/>
            </a:br>
            <a:r>
              <a:rPr lang="en-US" sz="2700" dirty="0" smtClean="0"/>
              <a:t>24  AAKASH EDUCATIONAL PORTAL</a:t>
            </a:r>
            <a:br>
              <a:rPr lang="en-US" sz="2700" dirty="0" smtClean="0"/>
            </a:br>
            <a:r>
              <a:rPr lang="en-US" sz="2700" u="sng" dirty="0" smtClean="0">
                <a:hlinkClick r:id="rId7"/>
              </a:rPr>
              <a:t>https://www.it.iitb.ac.in/nmeict/home.html</a:t>
            </a:r>
            <a:br>
              <a:rPr lang="en-US" sz="2700" dirty="0" smtClean="0"/>
            </a:br>
            <a:r>
              <a:rPr lang="en-US" sz="2700" dirty="0" smtClean="0"/>
              <a:t>25 </a:t>
            </a:r>
            <a:r>
              <a:rPr lang="en-US" sz="2700" dirty="0" err="1" smtClean="0"/>
              <a:t>InfoPort</a:t>
            </a:r>
            <a:r>
              <a:rPr lang="en-US" sz="2700" dirty="0" smtClean="0"/>
              <a:t>    </a:t>
            </a:r>
            <a:r>
              <a:rPr lang="en-US" sz="2700" u="sng" dirty="0" smtClean="0">
                <a:hlinkClick r:id="rId8"/>
              </a:rPr>
              <a:t>https:/infoport.inflibnet.ac.in</a:t>
            </a:r>
            <a:br>
              <a:rPr lang="en-US" sz="2700" dirty="0" smtClean="0">
                <a:hlinkClick r:id="rId8"/>
              </a:rPr>
            </a:br>
            <a:r>
              <a:rPr lang="en-US" sz="2700" dirty="0" smtClean="0"/>
              <a:t>26  OAPEN    </a:t>
            </a:r>
            <a:r>
              <a:rPr lang="en-US" sz="2700" dirty="0" smtClean="0">
                <a:hlinkClick r:id="rId9"/>
              </a:rPr>
              <a:t>https://www.oapen.org/</a:t>
            </a:r>
            <a:br>
              <a:rPr lang="en-US" sz="2700" dirty="0" smtClean="0">
                <a:hlinkClick r:id="rId9"/>
              </a:rPr>
            </a:br>
            <a:br>
              <a:rPr lang="en-US" dirty="0" smtClean="0"/>
            </a:br>
            <a:endParaRPr lang="en-US" dirty="0"/>
          </a:p>
        </p:txBody>
      </p:sp>
    </p:spTree>
  </p:cSld>
  <p:clrMapOvr>
    <a:masterClrMapping/>
  </p:clrMapOvr>
  <p:transition advTm="1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534400" cy="6096000"/>
          </a:xfrm>
          <a:ln w="12700">
            <a:solidFill>
              <a:schemeClr val="tx1"/>
            </a:solidFill>
          </a:ln>
        </p:spPr>
        <p:txBody>
          <a:bodyPr>
            <a:noAutofit/>
          </a:bodyPr>
          <a:lstStyle/>
          <a:p>
            <a:pPr algn="l"/>
            <a:br>
              <a:rPr lang="en-US" sz="2400" dirty="0" smtClean="0"/>
            </a:br>
            <a:r>
              <a:rPr lang="en-US" sz="2400" dirty="0" smtClean="0"/>
              <a:t>27   QUANTUM &amp; NANO COMPUTING</a:t>
            </a:r>
            <a:br>
              <a:rPr lang="en-US" sz="2400" dirty="0" smtClean="0"/>
            </a:br>
            <a:r>
              <a:rPr lang="en-US" sz="2400" u="sng" dirty="0" smtClean="0">
                <a:hlinkClick r:id="rId1"/>
              </a:rPr>
              <a:t>https://www.dei.ac.in/dei/quantumNano/</a:t>
            </a:r>
            <a:br>
              <a:rPr lang="en-US" sz="2400" u="sng" dirty="0" smtClean="0"/>
            </a:br>
            <a:r>
              <a:rPr lang="en-US" sz="2400" dirty="0" smtClean="0"/>
              <a:t>28  The Online Books Page</a:t>
            </a:r>
            <a:br>
              <a:rPr lang="en-US" sz="2400" dirty="0" smtClean="0"/>
            </a:br>
            <a:r>
              <a:rPr lang="en-US" sz="2400" dirty="0" smtClean="0">
                <a:hlinkClick r:id="rId2"/>
              </a:rPr>
              <a:t>https://onlinebooks.library.upenn.edu/lists.html</a:t>
            </a:r>
            <a:br>
              <a:rPr lang="en-US" sz="2400" dirty="0" smtClean="0"/>
            </a:br>
            <a:r>
              <a:rPr lang="en-US" sz="2400" dirty="0" smtClean="0"/>
              <a:t>29   SNLTR     </a:t>
            </a:r>
            <a:r>
              <a:rPr lang="en-US" sz="2400" u="sng" dirty="0" smtClean="0">
                <a:hlinkClick r:id="rId3"/>
              </a:rPr>
              <a:t>https://nltr.org</a:t>
            </a:r>
            <a:br>
              <a:rPr lang="en-US" sz="2400" dirty="0"/>
            </a:br>
            <a:r>
              <a:rPr lang="en-US" sz="2400" dirty="0" smtClean="0"/>
              <a:t>30  </a:t>
            </a:r>
            <a:r>
              <a:rPr lang="en-US" sz="2400" dirty="0" err="1" smtClean="0"/>
              <a:t>EThOS</a:t>
            </a:r>
            <a:r>
              <a:rPr lang="en-US" sz="2400" dirty="0" smtClean="0"/>
              <a:t>    </a:t>
            </a:r>
            <a:r>
              <a:rPr lang="en-US" sz="2400" dirty="0" smtClean="0">
                <a:hlinkClick r:id="rId4"/>
              </a:rPr>
              <a:t>https://ethos.bl.uk/Home.do</a:t>
            </a:r>
            <a:br>
              <a:rPr lang="en-US" sz="2400" dirty="0" smtClean="0"/>
            </a:br>
            <a:r>
              <a:rPr lang="en-US" sz="2400" dirty="0" smtClean="0"/>
              <a:t>31  DART-Europe E-theses Portal</a:t>
            </a:r>
            <a:br>
              <a:rPr lang="en-US" sz="2400" dirty="0" smtClean="0"/>
            </a:br>
            <a:r>
              <a:rPr lang="en-US" sz="2400" u="sng" dirty="0" smtClean="0">
                <a:hlinkClick r:id="rId5"/>
              </a:rPr>
              <a:t>https://www.dart-europe.org/basic-search.php</a:t>
            </a:r>
            <a:br>
              <a:rPr lang="en-US" sz="2400" dirty="0" smtClean="0"/>
            </a:br>
            <a:r>
              <a:rPr lang="en-US" sz="2400" dirty="0" smtClean="0"/>
              <a:t>32 Virtual Labs    </a:t>
            </a:r>
            <a:r>
              <a:rPr lang="en-US" sz="2400" u="sng" dirty="0" smtClean="0">
                <a:hlinkClick r:id="rId6"/>
              </a:rPr>
              <a:t>http://www.vlab.co.in/</a:t>
            </a:r>
            <a:br>
              <a:rPr lang="en-US" sz="2400" dirty="0" smtClean="0"/>
            </a:br>
            <a:r>
              <a:rPr lang="en-US" sz="2400" dirty="0" smtClean="0"/>
              <a:t>33 YOUTH4WORK</a:t>
            </a:r>
            <a:br>
              <a:rPr lang="en-US" sz="2400" dirty="0" smtClean="0"/>
            </a:br>
            <a:r>
              <a:rPr lang="en-US" sz="2400" u="sng" dirty="0" smtClean="0">
                <a:hlinkClick r:id="rId7"/>
              </a:rPr>
              <a:t>https://www.youth4work.com/onlinetalenttest</a:t>
            </a:r>
            <a:br>
              <a:rPr lang="en-US" sz="2400" dirty="0" smtClean="0"/>
            </a:br>
            <a:r>
              <a:rPr lang="en-US" sz="2400" dirty="0" smtClean="0"/>
              <a:t>34 Theses     </a:t>
            </a:r>
            <a:r>
              <a:rPr lang="en-US" sz="2400" u="sng" dirty="0" smtClean="0">
                <a:hlinkClick r:id="rId8"/>
              </a:rPr>
              <a:t>https://library-archives.canada.ca/eng</a:t>
            </a:r>
            <a:br>
              <a:rPr lang="en-US" sz="2400" dirty="0" smtClean="0"/>
            </a:br>
            <a:r>
              <a:rPr lang="en-US" sz="2400" dirty="0" smtClean="0"/>
              <a:t>35 Gateway Accelerating Scientific Discovery</a:t>
            </a:r>
            <a:br>
              <a:rPr lang="en-US" sz="2400" dirty="0" smtClean="0"/>
            </a:br>
            <a:r>
              <a:rPr lang="en-US" sz="2400" dirty="0" smtClean="0">
                <a:hlinkClick r:id="rId9"/>
              </a:rPr>
              <a:t>https://worldwidescience.org/</a:t>
            </a:r>
            <a:br>
              <a:rPr lang="en-US" sz="2400" dirty="0" smtClean="0">
                <a:hlinkClick r:id="rId9"/>
              </a:rPr>
            </a:br>
            <a:r>
              <a:rPr lang="en-US" sz="2400" dirty="0" smtClean="0"/>
              <a:t>36 DIGITAL LIBRARY INFLIBNET   </a:t>
            </a:r>
            <a:r>
              <a:rPr lang="en-US" sz="2400" u="sng" dirty="0" smtClean="0">
                <a:hlinkClick r:id="rId10"/>
              </a:rPr>
              <a:t>https://ess.inflibnet.ac.in/</a:t>
            </a:r>
            <a:br>
              <a:rPr lang="en-US" sz="2400" dirty="0" smtClean="0"/>
            </a:br>
            <a:br>
              <a:rPr lang="en-US" sz="2400" dirty="0" smtClean="0"/>
            </a:br>
            <a:endParaRPr lang="en-US" sz="2400" dirty="0"/>
          </a:p>
        </p:txBody>
      </p:sp>
    </p:spTree>
  </p:cSld>
  <p:clrMapOvr>
    <a:masterClrMapping/>
  </p:clrMapOvr>
  <p:transition advTm="1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6049962"/>
          </a:xfrm>
          <a:ln w="12700">
            <a:solidFill>
              <a:schemeClr val="tx1"/>
            </a:solidFill>
          </a:ln>
        </p:spPr>
        <p:txBody>
          <a:bodyPr>
            <a:normAutofit fontScale="90000"/>
          </a:bodyPr>
          <a:lstStyle/>
          <a:p>
            <a:pPr algn="l"/>
            <a:br>
              <a:rPr lang="en-US" sz="2700" dirty="0" smtClean="0"/>
            </a:br>
            <a:br>
              <a:rPr lang="en-US" sz="2700" dirty="0" smtClean="0"/>
            </a:br>
            <a:r>
              <a:rPr lang="en-US" sz="2700" dirty="0" smtClean="0"/>
              <a:t>37 </a:t>
            </a:r>
            <a:r>
              <a:rPr lang="en-US" sz="2800" dirty="0" smtClean="0"/>
              <a:t>Digital Commons Network    </a:t>
            </a:r>
            <a:r>
              <a:rPr lang="en-US" sz="2800" u="sng" dirty="0" smtClean="0">
                <a:hlinkClick r:id="rId1"/>
              </a:rPr>
              <a:t>https://irsc.libguides.com </a:t>
            </a:r>
            <a:br>
              <a:rPr lang="en-US" sz="2800" u="sng" dirty="0" smtClean="0"/>
            </a:br>
            <a:r>
              <a:rPr lang="en-US" sz="2800" dirty="0" smtClean="0"/>
              <a:t>38</a:t>
            </a:r>
            <a:r>
              <a:rPr lang="en-US" sz="2700" dirty="0" smtClean="0"/>
              <a:t>  Engineering Journal Database      </a:t>
            </a:r>
            <a:r>
              <a:rPr lang="en-US" sz="2700" u="sng" dirty="0" smtClean="0">
                <a:hlinkClick r:id="rId2" action="ppaction://hlinkfile"/>
              </a:rPr>
              <a:t>researchgate.net</a:t>
            </a:r>
            <a:br>
              <a:rPr lang="en-US" sz="2700" dirty="0" smtClean="0"/>
            </a:br>
            <a:r>
              <a:rPr lang="en-US" sz="2700" dirty="0" smtClean="0"/>
              <a:t>39   FOSSEE      </a:t>
            </a:r>
            <a:r>
              <a:rPr lang="en-US" sz="2700" u="sng" dirty="0" smtClean="0">
                <a:hlinkClick r:id="rId3"/>
              </a:rPr>
              <a:t>https://fossee.in</a:t>
            </a:r>
            <a:br>
              <a:rPr lang="en-US" sz="2700" u="sng" dirty="0" smtClean="0"/>
            </a:br>
            <a:r>
              <a:rPr lang="en-US" sz="2700" dirty="0" smtClean="0"/>
              <a:t>40   </a:t>
            </a:r>
            <a:r>
              <a:rPr lang="en-US" sz="2700" dirty="0" smtClean="0">
                <a:hlinkClick r:id="rId4"/>
              </a:rPr>
              <a:t>Study IQ Education </a:t>
            </a:r>
            <a:r>
              <a:rPr lang="en-US" sz="2700" u="sng" dirty="0" smtClean="0">
                <a:hlinkClick r:id="rId4"/>
              </a:rPr>
              <a:t>www.youtube.com</a:t>
            </a:r>
            <a:br>
              <a:rPr lang="en-US" sz="2700" dirty="0" smtClean="0"/>
            </a:br>
            <a:r>
              <a:rPr lang="en-US" sz="2700" dirty="0" smtClean="0"/>
              <a:t>41   UG/PG MOOCs </a:t>
            </a:r>
            <a:r>
              <a:rPr lang="en-US" sz="2700" u="sng" dirty="0" smtClean="0">
                <a:hlinkClick r:id="rId5"/>
              </a:rPr>
              <a:t>http://ugcmoocs.intlibnet.ac.in/ugemoocs</a:t>
            </a:r>
            <a:br>
              <a:rPr lang="en-US" sz="2700" dirty="0" smtClean="0"/>
            </a:br>
            <a:r>
              <a:rPr lang="en-US" sz="2700" dirty="0" smtClean="0"/>
              <a:t>42   E-Books and E-Journals   </a:t>
            </a:r>
            <a:r>
              <a:rPr lang="en-US" sz="2700" dirty="0" smtClean="0">
                <a:hlinkClick r:id="rId6"/>
              </a:rPr>
              <a:t>https://www.socsccybraryamu.ac.in/</a:t>
            </a:r>
            <a:br>
              <a:rPr lang="en-US" sz="2700" dirty="0" smtClean="0">
                <a:hlinkClick r:id="rId6"/>
              </a:rPr>
            </a:br>
            <a:r>
              <a:rPr lang="en-US" sz="2700" dirty="0" smtClean="0"/>
              <a:t>43 CEC-UGC YouTube Channel </a:t>
            </a:r>
            <a:r>
              <a:rPr lang="en-US" sz="2700" dirty="0" smtClean="0">
                <a:hlinkClick r:id="rId7"/>
              </a:rPr>
              <a:t>https://www.youtube.com/user/cecedusat</a:t>
            </a:r>
            <a:br>
              <a:rPr lang="en-US" sz="2700" dirty="0" smtClean="0"/>
            </a:br>
            <a:r>
              <a:rPr lang="en-US" sz="2700" dirty="0" smtClean="0"/>
              <a:t>44 TCS </a:t>
            </a:r>
            <a:r>
              <a:rPr lang="en-US" sz="2700" dirty="0" err="1" smtClean="0"/>
              <a:t>iON</a:t>
            </a:r>
            <a:r>
              <a:rPr lang="en-US" sz="2700" dirty="0" smtClean="0"/>
              <a:t> Digital Glass Room</a:t>
            </a:r>
            <a:br>
              <a:rPr lang="en-US" sz="2700" dirty="0" smtClean="0"/>
            </a:br>
            <a:r>
              <a:rPr lang="en-US" sz="2700" dirty="0" smtClean="0"/>
              <a:t>       </a:t>
            </a:r>
            <a:r>
              <a:rPr lang="en-US" sz="2700" u="sng" dirty="0" smtClean="0">
                <a:hlinkClick r:id="rId8"/>
              </a:rPr>
              <a:t>https://learning.tcsionhub.in/hub/glass-room/</a:t>
            </a:r>
            <a:br>
              <a:rPr lang="en-US" sz="2700" dirty="0"/>
            </a:br>
            <a:r>
              <a:rPr lang="en-US" sz="2700" dirty="0" smtClean="0"/>
              <a:t>45 RIC </a:t>
            </a:r>
            <a:r>
              <a:rPr lang="en-US" sz="2700" u="sng" dirty="0" smtClean="0">
                <a:hlinkClick r:id="rId9"/>
              </a:rPr>
              <a:t>https://eric.ed.gov/</a:t>
            </a:r>
            <a:br>
              <a:rPr lang="en-US" sz="2700" dirty="0" smtClean="0">
                <a:hlinkClick r:id="rId9"/>
              </a:rPr>
            </a:br>
            <a:r>
              <a:rPr lang="en-US" sz="2700" dirty="0" smtClean="0"/>
              <a:t>46 Free e-Databases </a:t>
            </a:r>
            <a:r>
              <a:rPr lang="en-US" sz="2700" u="sng" dirty="0" smtClean="0">
                <a:hlinkClick r:id="rId10"/>
              </a:rPr>
              <a:t>http://www.globethics.net/</a:t>
            </a:r>
            <a:br>
              <a:rPr lang="en-US" sz="2700" dirty="0" smtClean="0"/>
            </a:br>
            <a:endParaRPr lang="en-US" dirty="0"/>
          </a:p>
        </p:txBody>
      </p:sp>
    </p:spTree>
  </p:cSld>
  <p:clrMapOvr>
    <a:masterClrMapping/>
  </p:clrMapOvr>
  <p:transition advTm="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87762"/>
          </a:xfrm>
          <a:ln w="12700">
            <a:solidFill>
              <a:schemeClr val="tx1"/>
            </a:solidFill>
          </a:ln>
        </p:spPr>
        <p:txBody>
          <a:bodyPr>
            <a:normAutofit/>
          </a:bodyPr>
          <a:lstStyle/>
          <a:p>
            <a:pPr algn="l"/>
            <a:r>
              <a:rPr lang="en-US" sz="2400" dirty="0" smtClean="0"/>
              <a:t>47    Free Journals </a:t>
            </a:r>
            <a:r>
              <a:rPr lang="en-US" sz="2400" u="sng" dirty="0" smtClean="0">
                <a:hlinkClick r:id="rId1"/>
              </a:rPr>
              <a:t>http://www.archive.org</a:t>
            </a:r>
            <a:br>
              <a:rPr lang="en-US" sz="2400" dirty="0" smtClean="0"/>
            </a:br>
            <a:r>
              <a:rPr lang="en-US" sz="2400" dirty="0" smtClean="0"/>
              <a:t>48    Spoken Tutorial </a:t>
            </a:r>
            <a:r>
              <a:rPr lang="en-US" sz="2400" u="sng" dirty="0" smtClean="0">
                <a:hlinkClick r:id="rId2"/>
              </a:rPr>
              <a:t>https:/spoken-tutorial.org/</a:t>
            </a:r>
            <a:br>
              <a:rPr lang="en-US" sz="2400" dirty="0" smtClean="0">
                <a:hlinkClick r:id="rId2"/>
              </a:rPr>
            </a:br>
            <a:r>
              <a:rPr lang="en-US" sz="2400" dirty="0" smtClean="0"/>
              <a:t>49 National Apprenticeship Training Scheme</a:t>
            </a:r>
            <a:br>
              <a:rPr lang="en-US" sz="2400" dirty="0" smtClean="0"/>
            </a:br>
            <a:r>
              <a:rPr lang="en-US" sz="2400" u="sng" dirty="0" smtClean="0">
                <a:hlinkClick r:id="rId3"/>
              </a:rPr>
              <a:t>http://mhrdnats.gov.in/</a:t>
            </a:r>
            <a:br>
              <a:rPr lang="en-US" sz="2400" dirty="0" smtClean="0"/>
            </a:br>
            <a:r>
              <a:rPr lang="en-US" sz="2400" dirty="0" smtClean="0"/>
              <a:t>50   </a:t>
            </a:r>
            <a:r>
              <a:rPr lang="en-US" sz="2400" u="sng" dirty="0" smtClean="0"/>
              <a:t>E – </a:t>
            </a:r>
            <a:r>
              <a:rPr lang="en-US" sz="2400" u="sng" dirty="0" err="1" smtClean="0"/>
              <a:t>Kumbh</a:t>
            </a:r>
            <a:r>
              <a:rPr lang="en-US" sz="2400" u="sng" dirty="0" smtClean="0"/>
              <a:t>      </a:t>
            </a:r>
            <a:r>
              <a:rPr lang="en-US" sz="2400" u="sng" dirty="0" smtClean="0">
                <a:hlinkClick r:id="rId4"/>
              </a:rPr>
              <a:t>https://ekumbh.aicte-india.org/</a:t>
            </a:r>
            <a:br>
              <a:rPr lang="en-US" sz="2400" dirty="0" smtClean="0">
                <a:hlinkClick r:id="rId4"/>
              </a:rPr>
            </a:br>
            <a:r>
              <a:rPr lang="en-US" sz="2400" dirty="0" smtClean="0"/>
              <a:t>51  E-BOOKS    </a:t>
            </a:r>
            <a:r>
              <a:rPr lang="en-US" sz="2400" u="sng" dirty="0" smtClean="0">
                <a:hlinkClick r:id="rId5"/>
              </a:rPr>
              <a:t>https://www.wikibooks.org/</a:t>
            </a:r>
            <a:br>
              <a:rPr lang="en-US" sz="2400" dirty="0" smtClean="0"/>
            </a:br>
            <a:r>
              <a:rPr lang="en-IN" sz="2400" dirty="0" smtClean="0"/>
              <a:t>52  </a:t>
            </a:r>
            <a:r>
              <a:rPr lang="en-US" sz="2400" dirty="0" smtClean="0"/>
              <a:t>Social Science Research Network (SSRN)</a:t>
            </a:r>
            <a:br>
              <a:rPr lang="en-US" sz="2400" dirty="0" smtClean="0"/>
            </a:br>
            <a:r>
              <a:rPr lang="en-IN" sz="2400" dirty="0" smtClean="0">
                <a:hlinkClick r:id="rId6"/>
              </a:rPr>
              <a:t>https://www.ssrn.com/</a:t>
            </a:r>
            <a:br>
              <a:rPr lang="en-IN" sz="2400" dirty="0" smtClean="0">
                <a:hlinkClick r:id="rId6"/>
              </a:rPr>
            </a:br>
            <a:endParaRPr lang="en-US" sz="2400" dirty="0"/>
          </a:p>
        </p:txBody>
      </p:sp>
      <p:pic>
        <p:nvPicPr>
          <p:cNvPr id="3" name="Picture 2"/>
          <p:cNvPicPr>
            <a:picLocks noChangeAspect="1"/>
          </p:cNvPicPr>
          <p:nvPr/>
        </p:nvPicPr>
        <p:blipFill>
          <a:blip r:embed="rId7"/>
          <a:stretch>
            <a:fillRect/>
          </a:stretch>
        </p:blipFill>
        <p:spPr>
          <a:xfrm>
            <a:off x="662354" y="4114800"/>
            <a:ext cx="8001000" cy="2209800"/>
          </a:xfrm>
          <a:prstGeom prst="rect">
            <a:avLst/>
          </a:prstGeom>
        </p:spPr>
      </p:pic>
    </p:spTree>
  </p:cSld>
  <p:clrMapOvr>
    <a:masterClrMapping/>
  </p:clrMapOvr>
  <p:transition advTm="1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51344"/>
            <a:ext cx="8153400" cy="1045210"/>
          </a:xfrm>
          <a:prstGeom prst="rect">
            <a:avLst/>
          </a:prstGeom>
          <a:ln w="12700">
            <a:solidFill>
              <a:schemeClr val="tx1"/>
            </a:solidFill>
          </a:ln>
        </p:spPr>
        <p:txBody>
          <a:bodyPr wrap="square">
            <a:spAutoFit/>
          </a:bodyPr>
          <a:lstStyle/>
          <a:p>
            <a:r>
              <a:rPr lang="en-IN" sz="4400" b="1" i="1" u="sng" dirty="0">
                <a:solidFill>
                  <a:schemeClr val="tx1">
                    <a:lumMod val="85000"/>
                    <a:lumOff val="15000"/>
                  </a:schemeClr>
                </a:solidFill>
                <a:latin typeface="Algerian" panose="04020705040A02060702" pitchFamily="82" charset="0"/>
              </a:rPr>
              <a:t>e-Newspaper  WEBSITES</a:t>
            </a:r>
            <a:endParaRPr lang="en-IN" sz="4400" i="1" u="sng" dirty="0">
              <a:solidFill>
                <a:schemeClr val="tx1">
                  <a:lumMod val="85000"/>
                  <a:lumOff val="15000"/>
                </a:schemeClr>
              </a:solidFill>
              <a:latin typeface="Algerian" panose="04020705040A02060702" pitchFamily="82" charset="0"/>
            </a:endParaRPr>
          </a:p>
          <a:p>
            <a:endParaRPr lang="en-IN" b="1" dirty="0">
              <a:solidFill>
                <a:schemeClr val="accent6">
                  <a:lumMod val="50000"/>
                </a:schemeClr>
              </a:solidFill>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53000" y="1828800"/>
            <a:ext cx="3581400" cy="4495800"/>
          </a:xfrm>
          <a:prstGeom prst="rect">
            <a:avLst/>
          </a:prstGeom>
        </p:spPr>
      </p:pic>
      <p:sp>
        <p:nvSpPr>
          <p:cNvPr id="4" name="Text Box 3"/>
          <p:cNvSpPr txBox="1"/>
          <p:nvPr/>
        </p:nvSpPr>
        <p:spPr>
          <a:xfrm>
            <a:off x="381000" y="1981200"/>
            <a:ext cx="5567680" cy="4171315"/>
          </a:xfrm>
          <a:prstGeom prst="rect">
            <a:avLst/>
          </a:prstGeom>
        </p:spPr>
        <p:txBody>
          <a:bodyPr>
            <a:noAutofit/>
          </a:bodyPr>
          <a:p>
            <a:r>
              <a:rPr sz="2000" b="1">
                <a:solidFill>
                  <a:srgbClr val="1F497D"/>
                </a:solidFill>
                <a:latin typeface="Cambria" panose="02040503050406030204"/>
                <a:ea typeface="Cambria" panose="02040503050406030204"/>
              </a:rPr>
              <a:t>http://www.tribuneindia.com </a:t>
            </a:r>
            <a:endParaRPr sz="2000" b="1">
              <a:solidFill>
                <a:srgbClr val="1F497D"/>
              </a:solidFill>
              <a:latin typeface="Cambria" panose="02040503050406030204"/>
              <a:ea typeface="Cambria" panose="02040503050406030204"/>
            </a:endParaRPr>
          </a:p>
          <a:p>
            <a:r>
              <a:rPr sz="2000" b="1">
                <a:solidFill>
                  <a:srgbClr val="1F497D"/>
                </a:solidFill>
                <a:latin typeface="Cambria" panose="02040503050406030204"/>
                <a:ea typeface="Cambria" panose="02040503050406030204"/>
              </a:rPr>
              <a:t>www.indianpress.org </a:t>
            </a:r>
            <a:endParaRPr sz="2000" b="1">
              <a:solidFill>
                <a:srgbClr val="1F497D"/>
              </a:solidFill>
              <a:latin typeface="Cambria" panose="02040503050406030204"/>
              <a:ea typeface="Cambria" panose="02040503050406030204"/>
            </a:endParaRPr>
          </a:p>
          <a:p>
            <a:r>
              <a:rPr sz="2000" b="1">
                <a:solidFill>
                  <a:srgbClr val="1F497D"/>
                </a:solidFill>
                <a:latin typeface="Cambria" panose="02040503050406030204"/>
                <a:ea typeface="Cambria" panose="02040503050406030204"/>
              </a:rPr>
              <a:t>www.hindustantimes.com </a:t>
            </a:r>
            <a:endParaRPr sz="2000" b="1">
              <a:solidFill>
                <a:srgbClr val="1F497D"/>
              </a:solidFill>
              <a:latin typeface="Cambria" panose="02040503050406030204"/>
              <a:ea typeface="Cambria" panose="02040503050406030204"/>
            </a:endParaRPr>
          </a:p>
          <a:p>
            <a:r>
              <a:rPr sz="2000" b="1">
                <a:solidFill>
                  <a:srgbClr val="1F497D"/>
                </a:solidFill>
                <a:latin typeface="Cambria" panose="02040503050406030204"/>
                <a:ea typeface="Cambria" panose="02040503050406030204"/>
              </a:rPr>
              <a:t>www.epaper.timesofindia.com </a:t>
            </a:r>
            <a:endParaRPr sz="2000" b="1">
              <a:solidFill>
                <a:srgbClr val="1F497D"/>
              </a:solidFill>
              <a:latin typeface="Cambria" panose="02040503050406030204"/>
              <a:ea typeface="Cambria" panose="02040503050406030204"/>
            </a:endParaRPr>
          </a:p>
          <a:p>
            <a:r>
              <a:rPr sz="2000" b="1">
                <a:solidFill>
                  <a:srgbClr val="1F497D"/>
                </a:solidFill>
                <a:latin typeface="Cambria" panose="02040503050406030204"/>
                <a:ea typeface="Cambria" panose="02040503050406030204"/>
              </a:rPr>
              <a:t>https://dailypost.in/#google_vignette </a:t>
            </a:r>
            <a:endParaRPr sz="2000" b="1">
              <a:solidFill>
                <a:srgbClr val="1F497D"/>
              </a:solidFill>
              <a:latin typeface="Cambria" panose="02040503050406030204"/>
              <a:ea typeface="Cambria" panose="02040503050406030204"/>
            </a:endParaRPr>
          </a:p>
          <a:p>
            <a:r>
              <a:rPr sz="2000" b="1">
                <a:solidFill>
                  <a:srgbClr val="1F497D"/>
                </a:solidFill>
                <a:latin typeface="Cambria" panose="02040503050406030204"/>
                <a:ea typeface="Cambria" panose="02040503050406030204"/>
              </a:rPr>
              <a:t>https://epaper.jagbani.com/ </a:t>
            </a:r>
            <a:endParaRPr sz="2000" b="1">
              <a:solidFill>
                <a:srgbClr val="1F497D"/>
              </a:solidFill>
              <a:latin typeface="Cambria" panose="02040503050406030204"/>
              <a:ea typeface="Cambria" panose="02040503050406030204"/>
            </a:endParaRPr>
          </a:p>
          <a:p>
            <a:r>
              <a:rPr sz="2000" b="1">
                <a:solidFill>
                  <a:srgbClr val="1F497D"/>
                </a:solidFill>
                <a:latin typeface="Cambria" panose="02040503050406030204"/>
                <a:ea typeface="Cambria" panose="02040503050406030204"/>
              </a:rPr>
              <a:t>http://economictimes.indiatimes.com </a:t>
            </a:r>
            <a:endParaRPr sz="2000" b="1">
              <a:solidFill>
                <a:srgbClr val="1F497D"/>
              </a:solidFill>
              <a:latin typeface="Cambria" panose="02040503050406030204"/>
              <a:ea typeface="Cambria" panose="02040503050406030204"/>
            </a:endParaRPr>
          </a:p>
          <a:p>
            <a:r>
              <a:rPr sz="2000" b="1">
                <a:solidFill>
                  <a:srgbClr val="1F497D"/>
                </a:solidFill>
                <a:latin typeface="Cambria" panose="02040503050406030204"/>
                <a:ea typeface="Cambria" panose="02040503050406030204"/>
              </a:rPr>
              <a:t>http://epaper.amarujala.com </a:t>
            </a:r>
            <a:endParaRPr sz="2000" b="1">
              <a:solidFill>
                <a:srgbClr val="1F497D"/>
              </a:solidFill>
              <a:latin typeface="Cambria" panose="02040503050406030204"/>
              <a:ea typeface="Cambria" panose="02040503050406030204"/>
            </a:endParaRPr>
          </a:p>
          <a:p>
            <a:r>
              <a:rPr sz="2000" b="1">
                <a:solidFill>
                  <a:srgbClr val="1F497D"/>
                </a:solidFill>
                <a:latin typeface="Cambria" panose="02040503050406030204"/>
                <a:ea typeface="Cambria" panose="02040503050406030204"/>
              </a:rPr>
              <a:t>https://epaper.jagran.com/epaper/ </a:t>
            </a:r>
            <a:endParaRPr sz="2000" b="1">
              <a:solidFill>
                <a:srgbClr val="1F497D"/>
              </a:solidFill>
              <a:latin typeface="Cambria" panose="02040503050406030204"/>
              <a:ea typeface="Cambria" panose="02040503050406030204"/>
            </a:endParaRPr>
          </a:p>
          <a:p>
            <a:r>
              <a:rPr sz="2000" b="1">
                <a:solidFill>
                  <a:srgbClr val="1F497D"/>
                </a:solidFill>
                <a:latin typeface="Cambria" panose="02040503050406030204"/>
                <a:ea typeface="Cambria" panose="02040503050406030204"/>
              </a:rPr>
              <a:t>http://epaper.punjabkesari.in </a:t>
            </a:r>
            <a:endParaRPr sz="2000" b="1">
              <a:solidFill>
                <a:srgbClr val="1F497D"/>
              </a:solidFill>
              <a:latin typeface="Cambria" panose="02040503050406030204"/>
              <a:ea typeface="Cambria" panose="02040503050406030204"/>
            </a:endParaRPr>
          </a:p>
          <a:p>
            <a:r>
              <a:rPr sz="2000" b="1">
                <a:solidFill>
                  <a:srgbClr val="1F497D"/>
                </a:solidFill>
                <a:latin typeface="Cambria" panose="02040503050406030204"/>
                <a:ea typeface="Cambria" panose="02040503050406030204"/>
              </a:rPr>
              <a:t>http://jagbani.epapr.in </a:t>
            </a:r>
            <a:endParaRPr sz="2000" b="1">
              <a:solidFill>
                <a:srgbClr val="1F497D"/>
              </a:solidFill>
              <a:latin typeface="Cambria" panose="02040503050406030204"/>
              <a:ea typeface="Cambria" panose="02040503050406030204"/>
            </a:endParaRPr>
          </a:p>
          <a:p>
            <a:r>
              <a:rPr sz="2000" b="1">
                <a:solidFill>
                  <a:srgbClr val="1F497D"/>
                </a:solidFill>
                <a:latin typeface="Cambria" panose="02040503050406030204"/>
                <a:ea typeface="Cambria" panose="02040503050406030204"/>
              </a:rPr>
              <a:t>http://epaper.ajitjalandhar.com </a:t>
            </a:r>
            <a:endParaRPr sz="2000" b="1">
              <a:solidFill>
                <a:srgbClr val="1F497D"/>
              </a:solidFill>
              <a:latin typeface="Cambria" panose="02040503050406030204"/>
              <a:ea typeface="Cambria" panose="02040503050406030204"/>
            </a:endParaRPr>
          </a:p>
          <a:p>
            <a:r>
              <a:rPr sz="2000" b="1">
                <a:solidFill>
                  <a:srgbClr val="1F497D"/>
                </a:solidFill>
                <a:latin typeface="Cambria" panose="02040503050406030204"/>
                <a:ea typeface="Cambria" panose="02040503050406030204"/>
              </a:rPr>
              <a:t>http://www.rozanaspokesman.com/epaper/</a:t>
            </a:r>
            <a:endParaRPr sz="2000" b="1">
              <a:solidFill>
                <a:srgbClr val="1F497D"/>
              </a:solidFill>
              <a:latin typeface="Cambria" panose="02040503050406030204"/>
              <a:ea typeface="Cambria" panose="02040503050406030204"/>
            </a:endParaRPr>
          </a:p>
        </p:txBody>
      </p:sp>
    </p:spTree>
  </p:cSld>
  <p:clrMapOvr>
    <a:masterClrMapping/>
  </p:clrMapOvr>
  <p:transition advTm="1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6705600"/>
          </a:xfrm>
          <a:ln w="12700">
            <a:solidFill>
              <a:schemeClr val="tx1"/>
            </a:solidFill>
          </a:ln>
        </p:spPr>
        <p:txBody>
          <a:bodyPr>
            <a:noAutofit/>
          </a:bodyPr>
          <a:lstStyle/>
          <a:p>
            <a:pPr algn="l"/>
            <a:r>
              <a:rPr lang="en-US" b="1" u="sng" dirty="0" smtClean="0">
                <a:latin typeface="Algerian" panose="04020705040A02060702" pitchFamily="82" charset="0"/>
              </a:rPr>
              <a:t>FREE access </a:t>
            </a:r>
            <a:r>
              <a:rPr lang="en-US" b="1" u="sng" dirty="0">
                <a:latin typeface="Algerian" panose="04020705040A02060702" pitchFamily="82" charset="0"/>
              </a:rPr>
              <a:t>-</a:t>
            </a:r>
            <a:r>
              <a:rPr lang="en-US" b="1" u="sng" dirty="0" smtClean="0">
                <a:latin typeface="Algerian" panose="04020705040A02060702" pitchFamily="82" charset="0"/>
              </a:rPr>
              <a:t> E-MAGAZINE WEBSITES</a:t>
            </a:r>
            <a:br>
              <a:rPr lang="en-US" b="1" u="sng" dirty="0" smtClean="0">
                <a:latin typeface="Algerian" panose="04020705040A02060702" pitchFamily="82" charset="0"/>
              </a:rPr>
            </a:br>
            <a:br>
              <a:rPr lang="en-US" sz="2000" dirty="0" smtClean="0"/>
            </a:br>
            <a:r>
              <a:rPr lang="en-US" sz="2000" b="1" u="sng" dirty="0" smtClean="0">
                <a:hlinkClick r:id="rId1"/>
              </a:rPr>
              <a:t>https://worldmags.net/</a:t>
            </a:r>
            <a:br>
              <a:rPr lang="en-US" sz="2000" dirty="0" smtClean="0"/>
            </a:br>
            <a:r>
              <a:rPr lang="en-US" sz="2000" b="1" u="sng" dirty="0" smtClean="0">
                <a:hlinkClick r:id="rId2"/>
              </a:rPr>
              <a:t>https://fliphtml5.com/</a:t>
            </a:r>
            <a:br>
              <a:rPr lang="en-US" sz="2000" dirty="0" smtClean="0"/>
            </a:br>
            <a:r>
              <a:rPr lang="en-US" sz="2000" b="1" u="sng" dirty="0" smtClean="0">
                <a:hlinkClick r:id="rId3"/>
              </a:rPr>
              <a:t>https://www.bisinfotech.com/bisinfotech-magazine</a:t>
            </a:r>
            <a:br>
              <a:rPr lang="en-US" sz="2000" dirty="0" smtClean="0"/>
            </a:br>
            <a:r>
              <a:rPr lang="en-US" sz="2000" b="1" u="sng" dirty="0" smtClean="0">
                <a:hlinkClick r:id="rId4"/>
              </a:rPr>
              <a:t>https://pdf-magazines.org/</a:t>
            </a:r>
            <a:br>
              <a:rPr lang="en-US" sz="2000" dirty="0" smtClean="0"/>
            </a:br>
            <a:r>
              <a:rPr lang="en-US" sz="2000" b="1" u="sng" dirty="0" smtClean="0">
                <a:hlinkClick r:id="rId5"/>
              </a:rPr>
              <a:t>https://all-freemagazines.com/</a:t>
            </a:r>
            <a:br>
              <a:rPr lang="en-US" sz="2000" dirty="0" smtClean="0"/>
            </a:br>
            <a:r>
              <a:rPr lang="en-US" sz="2000" b="1" u="sng" dirty="0" smtClean="0">
                <a:hlinkClick r:id="rId6"/>
              </a:rPr>
              <a:t>https://downmagaz.net/</a:t>
            </a:r>
            <a:br>
              <a:rPr lang="en-US" sz="2000" dirty="0" smtClean="0"/>
            </a:br>
            <a:r>
              <a:rPr lang="en-US" sz="2000" b="1" u="sng" dirty="0" smtClean="0">
                <a:hlinkClick r:id="rId7"/>
              </a:rPr>
              <a:t>https://www.pdfmagaz.club/</a:t>
            </a:r>
            <a:br>
              <a:rPr lang="en-US" sz="2000" dirty="0" smtClean="0"/>
            </a:br>
            <a:r>
              <a:rPr lang="en-US" sz="2000" b="1" u="sng" dirty="0" smtClean="0">
                <a:hlinkClick r:id="rId8"/>
              </a:rPr>
              <a:t>https://magazinenewsstand.com/digital-magazines</a:t>
            </a:r>
            <a:br>
              <a:rPr lang="en-US" sz="2000" dirty="0" smtClean="0"/>
            </a:br>
            <a:r>
              <a:rPr lang="en-US" sz="2000" b="1" u="sng" dirty="0" smtClean="0">
                <a:hlinkClick r:id="rId9"/>
              </a:rPr>
              <a:t>https://pdf-magazines-download.com/</a:t>
            </a:r>
            <a:br>
              <a:rPr lang="en-US" sz="2000" b="1" u="sng" dirty="0"/>
            </a:br>
            <a:r>
              <a:rPr lang="en-US" sz="2000" b="1" u="sng" dirty="0">
                <a:hlinkClick r:id="rId10"/>
              </a:rPr>
              <a:t>https://openthemagazine.com/</a:t>
            </a:r>
            <a:endParaRPr lang="en-US" sz="2000" dirty="0"/>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3600" y="2057400"/>
            <a:ext cx="3048000" cy="4267200"/>
          </a:xfrm>
          <a:prstGeom prst="rect">
            <a:avLst/>
          </a:prstGeom>
        </p:spPr>
      </p:pic>
    </p:spTree>
  </p:cSld>
  <p:clrMapOvr>
    <a:masterClrMapping/>
  </p:clrMapOvr>
  <p:transition advTm="1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59066"/>
            <a:ext cx="8382000" cy="5755422"/>
          </a:xfrm>
          <a:prstGeom prst="rect">
            <a:avLst/>
          </a:prstGeom>
        </p:spPr>
        <p:txBody>
          <a:bodyPr wrap="square">
            <a:spAutoFit/>
          </a:bodyPr>
          <a:lstStyle/>
          <a:p>
            <a:pPr algn="ctr"/>
            <a:r>
              <a:rPr lang="en-IN" sz="4800" b="1" u="sng" dirty="0">
                <a:solidFill>
                  <a:schemeClr val="accent4">
                    <a:lumMod val="50000"/>
                  </a:schemeClr>
                </a:solidFill>
                <a:latin typeface="Aharoni" pitchFamily="2" charset="-79"/>
                <a:cs typeface="Aharoni" pitchFamily="2" charset="-79"/>
              </a:rPr>
              <a:t>MISSION</a:t>
            </a:r>
            <a:endParaRPr lang="en-IN" sz="4800" b="1" u="sng" dirty="0">
              <a:solidFill>
                <a:schemeClr val="accent4">
                  <a:lumMod val="50000"/>
                </a:schemeClr>
              </a:solidFill>
              <a:latin typeface="Aharoni" pitchFamily="2" charset="-79"/>
              <a:cs typeface="Aharoni" pitchFamily="2" charset="-79"/>
            </a:endParaRPr>
          </a:p>
          <a:p>
            <a:r>
              <a:rPr lang="en-IN" sz="3200" dirty="0" smtClean="0">
                <a:solidFill>
                  <a:srgbClr val="FF0000"/>
                </a:solidFill>
                <a:latin typeface="Arial Narrow" panose="020B0606020202030204" pitchFamily="34" charset="0"/>
                <a:cs typeface="Aharoni" pitchFamily="2" charset="-79"/>
              </a:rPr>
              <a:t>The </a:t>
            </a:r>
            <a:r>
              <a:rPr lang="en-IN" sz="3200" dirty="0">
                <a:solidFill>
                  <a:srgbClr val="FF0000"/>
                </a:solidFill>
                <a:latin typeface="Arial Narrow" panose="020B0606020202030204" pitchFamily="34" charset="0"/>
                <a:cs typeface="Aharoni" pitchFamily="2" charset="-79"/>
              </a:rPr>
              <a:t>College </a:t>
            </a:r>
            <a:r>
              <a:rPr lang="en-IN" sz="3200" dirty="0" smtClean="0">
                <a:solidFill>
                  <a:srgbClr val="FF0000"/>
                </a:solidFill>
                <a:latin typeface="Arial Narrow" panose="020B0606020202030204" pitchFamily="34" charset="0"/>
                <a:cs typeface="Aharoni" pitchFamily="2" charset="-79"/>
              </a:rPr>
              <a:t>Libraries are </a:t>
            </a:r>
            <a:r>
              <a:rPr lang="en-IN" sz="3200" dirty="0">
                <a:solidFill>
                  <a:srgbClr val="FF0000"/>
                </a:solidFill>
                <a:latin typeface="Arial Narrow" panose="020B0606020202030204" pitchFamily="34" charset="0"/>
                <a:cs typeface="Aharoni" pitchFamily="2" charset="-79"/>
              </a:rPr>
              <a:t>to sustain a physically and virtually appealing environment that promotes learning, teaching and research. It fosters lifelong intellectual growth and </a:t>
            </a:r>
            <a:r>
              <a:rPr lang="en-IN" sz="3200" dirty="0" smtClean="0">
                <a:solidFill>
                  <a:srgbClr val="FF0000"/>
                </a:solidFill>
                <a:latin typeface="Arial Narrow" panose="020B0606020202030204" pitchFamily="34" charset="0"/>
                <a:cs typeface="Aharoni" pitchFamily="2" charset="-79"/>
              </a:rPr>
              <a:t>self-fulfilment </a:t>
            </a:r>
            <a:r>
              <a:rPr lang="en-IN" sz="3200" dirty="0">
                <a:solidFill>
                  <a:srgbClr val="FF0000"/>
                </a:solidFill>
                <a:latin typeface="Arial Narrow" panose="020B0606020202030204" pitchFamily="34" charset="0"/>
                <a:cs typeface="Aharoni" pitchFamily="2" charset="-79"/>
              </a:rPr>
              <a:t>by providing all users with versatile accessibility </a:t>
            </a:r>
            <a:r>
              <a:rPr lang="en-IN" sz="3200" dirty="0" smtClean="0">
                <a:solidFill>
                  <a:srgbClr val="FF0000"/>
                </a:solidFill>
                <a:latin typeface="Arial Narrow" panose="020B0606020202030204" pitchFamily="34" charset="0"/>
                <a:cs typeface="Aharoni" pitchFamily="2" charset="-79"/>
              </a:rPr>
              <a:t>of the </a:t>
            </a:r>
            <a:r>
              <a:rPr lang="en-IN" sz="3200" dirty="0">
                <a:solidFill>
                  <a:srgbClr val="FF0000"/>
                </a:solidFill>
                <a:latin typeface="Arial Narrow" panose="020B0606020202030204" pitchFamily="34" charset="0"/>
                <a:cs typeface="Aharoni" pitchFamily="2" charset="-79"/>
              </a:rPr>
              <a:t>needed information resources. It also stimulates to promote individual sharing of ideas and love of reading and social enlightenment, enrichment throughout the knowledge society. It also supports in excellence and innovation in education and research.</a:t>
            </a:r>
            <a:endParaRPr lang="en-IN" sz="3200" dirty="0">
              <a:solidFill>
                <a:srgbClr val="FF0000"/>
              </a:solidFill>
              <a:latin typeface="Arial Narrow" panose="020B0606020202030204" pitchFamily="34" charset="0"/>
              <a:cs typeface="Aharoni" pitchFamily="2" charset="-79"/>
            </a:endParaRPr>
          </a:p>
        </p:txBody>
      </p:sp>
    </p:spTree>
  </p:cSld>
  <p:clrMapOvr>
    <a:masterClrMapping/>
  </p:clrMapOvr>
  <p:transition advTm="1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1"/>
          <a:stretch>
            <a:fillRect/>
          </a:stretch>
        </p:blipFill>
        <p:spPr>
          <a:xfrm>
            <a:off x="141605" y="93345"/>
            <a:ext cx="8997315" cy="6507480"/>
          </a:xfrm>
          <a:prstGeom prst="rect">
            <a:avLst/>
          </a:prstGeom>
        </p:spPr>
      </p:pic>
    </p:spTree>
  </p:cSld>
  <p:clrMapOvr>
    <a:masterClrMapping/>
  </p:clrMapOvr>
  <p:transition advTm="1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FACILITIES PROVIDED BY LIBRARY </a:t>
            </a:r>
            <a:endParaRPr lang="en-US" dirty="0"/>
          </a:p>
        </p:txBody>
      </p:sp>
      <p:pic>
        <p:nvPicPr>
          <p:cNvPr id="4" name="Content Placeholder 3" descr="C:\Users\admin\Desktop\WHAT-IS-THE-PURPOSE-OF-A-LIBRARY-MANAGEMENT-SYSTEM-min.png"/>
          <p:cNvPicPr>
            <a:picLocks noGrp="1"/>
          </p:cNvPicPr>
          <p:nvPr>
            <p:ph idx="1"/>
          </p:nvPr>
        </p:nvPicPr>
        <p:blipFill>
          <a:blip r:embed="rId1">
            <a:extLst>
              <a:ext uri="{28A0092B-C50C-407E-A947-70E740481C1C}">
                <a14:useLocalDpi xmlns:a14="http://schemas.microsoft.com/office/drawing/2010/main" val="0"/>
              </a:ext>
            </a:extLst>
          </a:blip>
          <a:stretch>
            <a:fillRect/>
          </a:stretch>
        </p:blipFill>
        <p:spPr bwMode="auto">
          <a:xfrm>
            <a:off x="228600" y="1219200"/>
            <a:ext cx="8686800" cy="5181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Autofit/>
          </a:bodyPr>
          <a:lstStyle/>
          <a:p>
            <a:r>
              <a:rPr lang="en-US" b="1" u="sng" dirty="0"/>
              <a:t>BARCODE SCANNED </a:t>
            </a:r>
            <a:r>
              <a:rPr lang="en-US" b="1" u="sng" dirty="0" smtClean="0"/>
              <a:t>ENTRY/EXIT</a:t>
            </a:r>
            <a:br>
              <a:rPr lang="en-US" sz="2000" dirty="0" smtClean="0"/>
            </a:br>
            <a:r>
              <a:rPr lang="en-US" sz="2000" b="1" dirty="0" smtClean="0">
                <a:solidFill>
                  <a:srgbClr val="00B0F0"/>
                </a:solidFill>
              </a:rPr>
              <a:t>Since </a:t>
            </a:r>
            <a:r>
              <a:rPr lang="en-US" sz="2000" b="1" dirty="0">
                <a:solidFill>
                  <a:srgbClr val="00B0F0"/>
                </a:solidFill>
              </a:rPr>
              <a:t>the ID cards are scanned to keep track of entry and exit, foot traffic in the library is computerized. Students scan their ID cards as they enter or leave the library using the </a:t>
            </a:r>
            <a:r>
              <a:rPr lang="en-US" sz="2000" b="1" dirty="0" smtClean="0">
                <a:solidFill>
                  <a:srgbClr val="00B0F0"/>
                </a:solidFill>
              </a:rPr>
              <a:t>one </a:t>
            </a:r>
            <a:r>
              <a:rPr lang="en-US" sz="2000" b="1" dirty="0">
                <a:solidFill>
                  <a:srgbClr val="00B0F0"/>
                </a:solidFill>
              </a:rPr>
              <a:t>barcode </a:t>
            </a:r>
            <a:r>
              <a:rPr lang="en-US" sz="2000" b="1" dirty="0" smtClean="0">
                <a:solidFill>
                  <a:srgbClr val="00B0F0"/>
                </a:solidFill>
              </a:rPr>
              <a:t>scanner.</a:t>
            </a:r>
            <a:endParaRPr lang="en-US" sz="2000" b="1" dirty="0">
              <a:solidFill>
                <a:srgbClr val="00B0F0"/>
              </a:solidFill>
            </a:endParaRPr>
          </a:p>
        </p:txBody>
      </p:sp>
      <p:pic>
        <p:nvPicPr>
          <p:cNvPr id="5" name="Content Placeholder 4" descr="C:\Users\admin\Desktop\DJI_20240604143926_0267_D.jp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457200" y="2057400"/>
            <a:ext cx="8229600" cy="4495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2362200"/>
          </a:xfrm>
        </p:spPr>
        <p:txBody>
          <a:bodyPr>
            <a:normAutofit fontScale="90000"/>
          </a:bodyPr>
          <a:lstStyle/>
          <a:p>
            <a:br>
              <a:rPr lang="en-US" b="1" u="sng" dirty="0" smtClean="0"/>
            </a:br>
            <a:r>
              <a:rPr lang="en-US" b="1" u="sng" dirty="0" smtClean="0"/>
              <a:t>ONLINE </a:t>
            </a:r>
            <a:r>
              <a:rPr lang="en-US" b="1" u="sng" dirty="0"/>
              <a:t>CATALOGUE (OPAC)</a:t>
            </a:r>
            <a:br>
              <a:rPr lang="en-US" dirty="0"/>
            </a:br>
            <a:r>
              <a:rPr lang="en-US" b="1" dirty="0"/>
              <a:t> </a:t>
            </a:r>
            <a:r>
              <a:rPr lang="en-US" sz="2200" dirty="0">
                <a:solidFill>
                  <a:srgbClr val="C00000"/>
                </a:solidFill>
              </a:rPr>
              <a:t>The facility to search the open public access catalogue (OPAC) is open to all the users over the </a:t>
            </a:r>
            <a:r>
              <a:rPr lang="en-US" sz="2200" dirty="0" smtClean="0">
                <a:solidFill>
                  <a:srgbClr val="C00000"/>
                </a:solidFill>
              </a:rPr>
              <a:t>campus-wide </a:t>
            </a:r>
            <a:r>
              <a:rPr lang="en-US" sz="2200" dirty="0">
                <a:solidFill>
                  <a:srgbClr val="C00000"/>
                </a:solidFill>
              </a:rPr>
              <a:t>LAN at the URL:  </a:t>
            </a:r>
            <a:r>
              <a:rPr lang="en-US" sz="2200" u="sng" dirty="0">
                <a:solidFill>
                  <a:srgbClr val="C00000"/>
                </a:solidFill>
                <a:hlinkClick r:id="rId1"/>
              </a:rPr>
              <a:t>https://cgcopac.lsease.in/</a:t>
            </a:r>
            <a:r>
              <a:rPr lang="en-US" sz="2200" dirty="0">
                <a:solidFill>
                  <a:srgbClr val="C00000"/>
                </a:solidFill>
              </a:rPr>
              <a:t>.  </a:t>
            </a:r>
            <a:r>
              <a:rPr lang="en-US" sz="2200" dirty="0" smtClean="0">
                <a:solidFill>
                  <a:srgbClr val="C00000"/>
                </a:solidFill>
              </a:rPr>
              <a:t>1 pc in library is </a:t>
            </a:r>
            <a:r>
              <a:rPr lang="en-US" sz="2200" dirty="0">
                <a:solidFill>
                  <a:srgbClr val="C00000"/>
                </a:solidFill>
              </a:rPr>
              <a:t>exclusively dedicated </a:t>
            </a:r>
            <a:r>
              <a:rPr lang="en-US" sz="2200" dirty="0" smtClean="0">
                <a:solidFill>
                  <a:srgbClr val="C00000"/>
                </a:solidFill>
              </a:rPr>
              <a:t>to </a:t>
            </a:r>
            <a:r>
              <a:rPr lang="en-US" sz="2200" dirty="0">
                <a:solidFill>
                  <a:srgbClr val="C00000"/>
                </a:solidFill>
              </a:rPr>
              <a:t>OPAC search to facilitate the users. </a:t>
            </a:r>
            <a:br>
              <a:rPr lang="en-US" sz="2200" dirty="0"/>
            </a:br>
            <a:endParaRPr lang="en-US" sz="2200" dirty="0"/>
          </a:p>
        </p:txBody>
      </p:sp>
      <p:pic>
        <p:nvPicPr>
          <p:cNvPr id="5" name="Content Placeholder 4" descr="C:\Users\admin\Desktop\DJI_20240604145313_0292_D.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98838" y="2590800"/>
            <a:ext cx="7870124" cy="4038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077200" cy="2209800"/>
          </a:xfrm>
          <a:prstGeom prst="rect">
            <a:avLst/>
          </a:prstGeom>
        </p:spPr>
        <p:txBody>
          <a:bodyPr wrap="square">
            <a:noAutofit/>
          </a:bodyPr>
          <a:lstStyle/>
          <a:p>
            <a:pPr algn="ctr"/>
            <a:r>
              <a:rPr lang="en-US" sz="5400" b="1" u="sng" dirty="0">
                <a:latin typeface="Algerian" panose="04020705040A02060702" pitchFamily="82" charset="0"/>
              </a:rPr>
              <a:t>DIGITAL LIBRARY</a:t>
            </a:r>
            <a:br>
              <a:rPr lang="en-US" sz="3600" b="1" dirty="0">
                <a:latin typeface="Algerian" panose="04020705040A02060702" pitchFamily="82" charset="0"/>
              </a:rPr>
            </a:br>
            <a:r>
              <a:rPr lang="en-US" b="1" dirty="0">
                <a:solidFill>
                  <a:srgbClr val="7030A0"/>
                </a:solidFill>
              </a:rPr>
              <a:t>THE LIBRARY INTENDS TO HAVE A WELL-DEVELOPED COMPUTER AND NETWORK INFRASTRUCTURE IN THE FORM OF A DIGITAL LIBRARY WITH A PROVISION OF 1</a:t>
            </a:r>
            <a:r>
              <a:rPr lang="en-US" b="1" dirty="0" smtClean="0">
                <a:solidFill>
                  <a:srgbClr val="7030A0"/>
                </a:solidFill>
              </a:rPr>
              <a:t>0 </a:t>
            </a:r>
            <a:r>
              <a:rPr lang="en-US" b="1" dirty="0">
                <a:solidFill>
                  <a:srgbClr val="7030A0"/>
                </a:solidFill>
              </a:rPr>
              <a:t>COMPUTERS IN </a:t>
            </a:r>
            <a:r>
              <a:rPr lang="en-US" b="1" dirty="0" smtClean="0">
                <a:solidFill>
                  <a:srgbClr val="7030A0"/>
                </a:solidFill>
              </a:rPr>
              <a:t>TWO </a:t>
            </a:r>
            <a:r>
              <a:rPr lang="en-US" b="1" dirty="0">
                <a:solidFill>
                  <a:srgbClr val="7030A0"/>
                </a:solidFill>
              </a:rPr>
              <a:t>LIBRARIES TO FACILITATE THE USE OF ALL THE WEB-BASED RESOURCES AND SERVICES SUBSCRIBED</a:t>
            </a:r>
            <a:endParaRPr lang="en-US" dirty="0"/>
          </a:p>
        </p:txBody>
      </p:sp>
      <p:pic>
        <p:nvPicPr>
          <p:cNvPr id="58" name="Picture 58" descr="C:\Users\admin\Desktop\DJI_20240604150249_0296_D.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304800" y="2578925"/>
            <a:ext cx="8382000" cy="4038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066800"/>
            <a:ext cx="8686800" cy="4401205"/>
          </a:xfrm>
          <a:prstGeom prst="rect">
            <a:avLst/>
          </a:prstGeom>
          <a:ln w="28575">
            <a:solidFill>
              <a:schemeClr val="tx1"/>
            </a:solidFill>
          </a:ln>
        </p:spPr>
        <p:txBody>
          <a:bodyPr wrap="square">
            <a:spAutoFit/>
          </a:bodyPr>
          <a:lstStyle/>
          <a:p>
            <a:pPr algn="ctr"/>
            <a:r>
              <a:rPr lang="en-US" sz="6000" b="1" u="sng" dirty="0">
                <a:latin typeface="Algerian" panose="04020705040A02060702" pitchFamily="82" charset="0"/>
              </a:rPr>
              <a:t>WI-FI </a:t>
            </a:r>
            <a:r>
              <a:rPr lang="en-US" sz="6000" u="sng" dirty="0">
                <a:latin typeface="Algerian" panose="04020705040A02060702" pitchFamily="82" charset="0"/>
              </a:rPr>
              <a:t> FACILITY</a:t>
            </a:r>
            <a:br>
              <a:rPr lang="en-US" dirty="0"/>
            </a:br>
            <a:r>
              <a:rPr lang="en-US" sz="4400" dirty="0">
                <a:solidFill>
                  <a:srgbClr val="008000"/>
                </a:solidFill>
              </a:rPr>
              <a:t>STUDENTS &amp; FACULTY CAN ACCESS THE INTERNET WITHIN LIBRARY PREMISES ON THEIR LAPTOPS AND </a:t>
            </a:r>
            <a:r>
              <a:rPr lang="en-US" sz="4400" dirty="0" smtClean="0">
                <a:solidFill>
                  <a:srgbClr val="008000"/>
                </a:solidFill>
              </a:rPr>
              <a:t>MOBILES, </a:t>
            </a:r>
            <a:r>
              <a:rPr lang="en-US" sz="4400" dirty="0">
                <a:solidFill>
                  <a:srgbClr val="008000"/>
                </a:solidFill>
              </a:rPr>
              <a:t>AS THE </a:t>
            </a:r>
            <a:r>
              <a:rPr lang="en-US" sz="4400" dirty="0" smtClean="0">
                <a:solidFill>
                  <a:srgbClr val="008000"/>
                </a:solidFill>
              </a:rPr>
              <a:t>LIBRARIES ARE </a:t>
            </a:r>
            <a:r>
              <a:rPr lang="en-US" sz="4400" dirty="0">
                <a:solidFill>
                  <a:srgbClr val="008000"/>
                </a:solidFill>
              </a:rPr>
              <a:t>WI-FI ENABLED</a:t>
            </a:r>
            <a:r>
              <a:rPr lang="en-US" dirty="0"/>
              <a:t>. </a:t>
            </a:r>
            <a:endParaRPr lang="en-US" dirty="0"/>
          </a:p>
        </p:txBody>
      </p:sp>
    </p:spTree>
  </p:cSld>
  <p:clrMapOvr>
    <a:masterClrMapping/>
  </p:clrMapOvr>
  <p:transition advTm="1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438400"/>
          </a:xfrm>
        </p:spPr>
        <p:txBody>
          <a:bodyPr>
            <a:normAutofit fontScale="90000"/>
          </a:bodyPr>
          <a:lstStyle/>
          <a:p>
            <a:br>
              <a:rPr lang="en-US" sz="6000" b="1" u="sng" dirty="0" smtClean="0">
                <a:latin typeface="Algerian" panose="04020705040A02060702" pitchFamily="82" charset="0"/>
              </a:rPr>
            </a:br>
            <a:r>
              <a:rPr lang="en-US" sz="6000" b="1" u="sng" dirty="0" smtClean="0">
                <a:latin typeface="Algerian" panose="04020705040A02060702" pitchFamily="82" charset="0"/>
              </a:rPr>
              <a:t>READING </a:t>
            </a:r>
            <a:r>
              <a:rPr lang="en-US" sz="6000" b="1" u="sng" dirty="0">
                <a:latin typeface="Algerian" panose="04020705040A02060702" pitchFamily="82" charset="0"/>
              </a:rPr>
              <a:t>HALL </a:t>
            </a:r>
            <a:r>
              <a:rPr lang="en-US" sz="6000" b="1" u="sng" dirty="0" smtClean="0">
                <a:latin typeface="Algerian" panose="04020705040A02060702" pitchFamily="82" charset="0"/>
              </a:rPr>
              <a:t>FACILITY</a:t>
            </a:r>
            <a:r>
              <a:rPr lang="en-US" sz="1800" dirty="0"/>
              <a:t>  </a:t>
            </a:r>
            <a:br>
              <a:rPr lang="en-US" sz="1800" dirty="0" smtClean="0"/>
            </a:br>
            <a:r>
              <a:rPr lang="en-US" sz="3100" dirty="0" smtClean="0">
                <a:solidFill>
                  <a:schemeClr val="accent6">
                    <a:lumMod val="50000"/>
                  </a:schemeClr>
                </a:solidFill>
              </a:rPr>
              <a:t>The libraries provide </a:t>
            </a:r>
            <a:r>
              <a:rPr lang="en-US" sz="3100" dirty="0">
                <a:solidFill>
                  <a:schemeClr val="accent6">
                    <a:lumMod val="50000"/>
                  </a:schemeClr>
                </a:solidFill>
              </a:rPr>
              <a:t>its users </a:t>
            </a:r>
            <a:r>
              <a:rPr lang="en-US" sz="3100" dirty="0" smtClean="0">
                <a:solidFill>
                  <a:schemeClr val="accent6">
                    <a:lumMod val="50000"/>
                  </a:schemeClr>
                </a:solidFill>
              </a:rPr>
              <a:t>with a </a:t>
            </a:r>
            <a:r>
              <a:rPr lang="en-US" sz="3100" dirty="0">
                <a:solidFill>
                  <a:schemeClr val="accent6">
                    <a:lumMod val="50000"/>
                  </a:schemeClr>
                </a:solidFill>
              </a:rPr>
              <a:t>conducive atmosphere with ample seating </a:t>
            </a:r>
            <a:r>
              <a:rPr lang="en-US" sz="3100" dirty="0" smtClean="0">
                <a:solidFill>
                  <a:schemeClr val="accent6">
                    <a:lumMod val="50000"/>
                  </a:schemeClr>
                </a:solidFill>
              </a:rPr>
              <a:t>capacity.</a:t>
            </a:r>
            <a:br>
              <a:rPr lang="en-US" sz="3100" dirty="0">
                <a:solidFill>
                  <a:schemeClr val="accent6">
                    <a:lumMod val="50000"/>
                  </a:schemeClr>
                </a:solidFill>
              </a:rPr>
            </a:br>
            <a:endParaRPr lang="en-US" sz="3100" dirty="0">
              <a:solidFill>
                <a:schemeClr val="accent6">
                  <a:lumMod val="50000"/>
                </a:schemeClr>
              </a:solidFill>
            </a:endParaRPr>
          </a:p>
        </p:txBody>
      </p:sp>
      <p:pic>
        <p:nvPicPr>
          <p:cNvPr id="5" name="Content Placeholder 4" descr="C:\Users\admin\Desktop\PICS CBSA\DJI_20240604150322_0298_D.JP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457200" y="2438400"/>
            <a:ext cx="8229600" cy="4114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r>
              <a:rPr lang="en-US" sz="5400" u="sng" dirty="0" smtClean="0">
                <a:effectLst>
                  <a:outerShdw blurRad="38100" dist="19050" dir="2700000" algn="tl">
                    <a:schemeClr val="dk1">
                      <a:alpha val="40000"/>
                    </a:schemeClr>
                  </a:outerShdw>
                </a:effectLst>
                <a:latin typeface="Algerian" panose="04020705040A02060702" pitchFamily="82" charset="0"/>
              </a:rPr>
              <a:t>CCTVs in CBSA Library </a:t>
            </a:r>
            <a:endParaRPr lang="en-US" sz="5400" dirty="0">
              <a:latin typeface="Algerian" panose="04020705040A02060702" pitchFamily="82" charset="0"/>
            </a:endParaRPr>
          </a:p>
        </p:txBody>
      </p:sp>
      <p:pic>
        <p:nvPicPr>
          <p:cNvPr id="4" name="Content Placeholder 3" descr="C:\Users\admin\Downloads\1692336599636.jpg"/>
          <p:cNvPicPr>
            <a:picLocks noGrp="1"/>
          </p:cNvPicPr>
          <p:nvPr>
            <p:ph idx="1"/>
          </p:nvPr>
        </p:nvPicPr>
        <p:blipFill>
          <a:blip r:embed="rId1" cstate="print">
            <a:extLst>
              <a:ext uri="{28A0092B-C50C-407E-A947-70E740481C1C}">
                <a14:useLocalDpi xmlns:a14="http://schemas.microsoft.com/office/drawing/2010/main" val="0"/>
              </a:ext>
            </a:extLst>
          </a:blip>
          <a:stretch>
            <a:fillRect/>
          </a:stretch>
        </p:blipFill>
        <p:spPr bwMode="auto">
          <a:xfrm>
            <a:off x="1524000" y="1339056"/>
            <a:ext cx="6477000" cy="338534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5" name="Rectangle 4"/>
          <p:cNvSpPr/>
          <p:nvPr/>
        </p:nvSpPr>
        <p:spPr>
          <a:xfrm rot="10800000" flipV="1">
            <a:off x="457199" y="5003711"/>
            <a:ext cx="8077199" cy="1200329"/>
          </a:xfrm>
          <a:prstGeom prst="rect">
            <a:avLst/>
          </a:prstGeom>
        </p:spPr>
        <p:txBody>
          <a:bodyPr wrap="square">
            <a:spAutoFit/>
          </a:bodyPr>
          <a:lstStyle/>
          <a:p>
            <a:pPr algn="ctr"/>
            <a:r>
              <a:rPr lang="en-US" sz="3600" u="sng" dirty="0">
                <a:effectLst>
                  <a:outerShdw blurRad="38100" dist="19050" dir="2700000" algn="tl">
                    <a:schemeClr val="dk1">
                      <a:alpha val="40000"/>
                    </a:schemeClr>
                  </a:outerShdw>
                </a:effectLst>
                <a:latin typeface="Algerian" panose="04020705040A02060702" pitchFamily="82" charset="0"/>
              </a:rPr>
              <a:t>2 CCTVs are installed in CBSA </a:t>
            </a:r>
            <a:r>
              <a:rPr lang="en-US" sz="3600" u="sng" dirty="0" smtClean="0">
                <a:effectLst>
                  <a:outerShdw blurRad="38100" dist="19050" dir="2700000" algn="tl">
                    <a:schemeClr val="dk1">
                      <a:alpha val="40000"/>
                    </a:schemeClr>
                  </a:outerShdw>
                </a:effectLst>
                <a:latin typeface="Algerian" panose="04020705040A02060702" pitchFamily="82" charset="0"/>
              </a:rPr>
              <a:t>Library </a:t>
            </a:r>
            <a:r>
              <a:rPr lang="en-US" sz="3600" u="sng" dirty="0">
                <a:effectLst>
                  <a:outerShdw blurRad="38100" dist="19050" dir="2700000" algn="tl">
                    <a:schemeClr val="dk1">
                      <a:alpha val="40000"/>
                    </a:schemeClr>
                  </a:outerShdw>
                </a:effectLst>
                <a:latin typeface="Algerian" panose="04020705040A02060702" pitchFamily="82" charset="0"/>
              </a:rPr>
              <a:t>for 24hr. Surveillance </a:t>
            </a:r>
            <a:endParaRPr lang="en-US" sz="3600" dirty="0">
              <a:latin typeface="Algerian" panose="04020705040A02060702" pitchFamily="82" charset="0"/>
            </a:endParaRPr>
          </a:p>
        </p:txBody>
      </p:sp>
    </p:spTree>
  </p:cSld>
  <p:clrMapOvr>
    <a:masterClrMapping/>
  </p:clrMapOvr>
  <p:transition advTm="1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INDUCTION PROGRAMME FOR FRESHERS (SESSION  2025-26)</a:t>
            </a:r>
            <a:endParaRPr lang="en-US" dirty="0"/>
          </a:p>
        </p:txBody>
      </p:sp>
      <p:pic>
        <p:nvPicPr>
          <p:cNvPr id="15" name="Picture 15" descr="image (15)"/>
          <p:cNvPicPr>
            <a:picLocks noGrp="1" noChangeAspect="1"/>
          </p:cNvPicPr>
          <p:nvPr>
            <p:ph idx="1"/>
          </p:nvPr>
        </p:nvPicPr>
        <p:blipFill>
          <a:blip r:embed="rId1"/>
          <a:stretch>
            <a:fillRect/>
          </a:stretch>
        </p:blipFill>
        <p:spPr>
          <a:xfrm>
            <a:off x="628015" y="1752600"/>
            <a:ext cx="4366260" cy="4526280"/>
          </a:xfrm>
          <a:prstGeom prst="rect">
            <a:avLst/>
          </a:prstGeom>
          <a:ln w="76200">
            <a:solidFill>
              <a:schemeClr val="tx1"/>
            </a:solidFill>
            <a:prstDash val="lgDash"/>
          </a:ln>
        </p:spPr>
      </p:pic>
      <p:pic>
        <p:nvPicPr>
          <p:cNvPr id="17" name="Picture 17" descr="image (16)"/>
          <p:cNvPicPr>
            <a:picLocks noChangeAspect="1"/>
          </p:cNvPicPr>
          <p:nvPr/>
        </p:nvPicPr>
        <p:blipFill>
          <a:blip r:embed="rId2"/>
          <a:stretch>
            <a:fillRect/>
          </a:stretch>
        </p:blipFill>
        <p:spPr>
          <a:xfrm>
            <a:off x="5236210" y="1576705"/>
            <a:ext cx="3599180" cy="4702175"/>
          </a:xfrm>
          <a:prstGeom prst="rect">
            <a:avLst/>
          </a:prstGeom>
          <a:ln w="76200">
            <a:solidFill>
              <a:schemeClr val="accent4">
                <a:lumMod val="75000"/>
              </a:schemeClr>
            </a:solidFill>
            <a:prstDash val="lgDashDot"/>
          </a:ln>
        </p:spPr>
      </p:pic>
    </p:spTree>
  </p:cSld>
  <p:clrMapOvr>
    <a:masterClrMapping/>
  </p:clrMapOvr>
  <p:transition advTm="1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anose="04020705040A02060702" pitchFamily="82" charset="0"/>
              </a:rPr>
              <a:t>DISPLAY OF NEW ARRIVALS</a:t>
            </a:r>
            <a:endParaRPr lang="en-US" dirty="0">
              <a:latin typeface="Algerian" panose="04020705040A02060702" pitchFamily="82" charset="0"/>
            </a:endParaRPr>
          </a:p>
        </p:txBody>
      </p:sp>
      <p:pic>
        <p:nvPicPr>
          <p:cNvPr id="5" name="Content Placeholder 4" descr="C:\Users\admin\Desktop\DJI_20240604145108_0284_D.jp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685800" y="1417638"/>
            <a:ext cx="4343400" cy="47045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1417638"/>
            <a:ext cx="3124200" cy="47045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862"/>
            <a:ext cx="8763000" cy="6463308"/>
          </a:xfrm>
          <a:prstGeom prst="rect">
            <a:avLst/>
          </a:prstGeom>
          <a:ln w="12700">
            <a:solidFill>
              <a:schemeClr val="tx1"/>
            </a:solidFill>
          </a:ln>
        </p:spPr>
        <p:txBody>
          <a:bodyPr wrap="square">
            <a:spAutoFit/>
          </a:bodyPr>
          <a:lstStyle/>
          <a:p>
            <a:pPr algn="just"/>
            <a:r>
              <a:rPr lang="en-IN" sz="5400" b="1" dirty="0" smtClean="0">
                <a:solidFill>
                  <a:schemeClr val="accent4">
                    <a:lumMod val="50000"/>
                  </a:schemeClr>
                </a:solidFill>
                <a:latin typeface="Aharoni" pitchFamily="2" charset="-79"/>
                <a:cs typeface="Aharoni" pitchFamily="2" charset="-79"/>
              </a:rPr>
              <a:t>            </a:t>
            </a:r>
            <a:r>
              <a:rPr lang="en-IN" sz="5400" b="1" u="sng" dirty="0" smtClean="0">
                <a:solidFill>
                  <a:schemeClr val="accent4">
                    <a:lumMod val="50000"/>
                  </a:schemeClr>
                </a:solidFill>
                <a:latin typeface="Aharoni" pitchFamily="2" charset="-79"/>
                <a:cs typeface="Aharoni" pitchFamily="2" charset="-79"/>
              </a:rPr>
              <a:t>OBJECTIVES</a:t>
            </a:r>
            <a:endParaRPr lang="en-IN" sz="5400" b="1" u="sng" dirty="0">
              <a:solidFill>
                <a:schemeClr val="accent4">
                  <a:lumMod val="50000"/>
                </a:schemeClr>
              </a:solidFill>
              <a:latin typeface="Aharoni" pitchFamily="2" charset="-79"/>
              <a:cs typeface="Aharoni" pitchFamily="2" charset="-79"/>
            </a:endParaRPr>
          </a:p>
          <a:p>
            <a:pPr algn="just"/>
            <a:r>
              <a:rPr lang="en-IN" sz="2800" dirty="0" smtClean="0">
                <a:solidFill>
                  <a:srgbClr val="0070C0"/>
                </a:solidFill>
                <a:latin typeface="Arial Narrow" panose="020B0606020202030204" pitchFamily="34" charset="0"/>
              </a:rPr>
              <a:t>1</a:t>
            </a:r>
            <a:r>
              <a:rPr lang="en-IN" sz="2800" dirty="0">
                <a:solidFill>
                  <a:srgbClr val="0070C0"/>
                </a:solidFill>
                <a:latin typeface="Arial Narrow" panose="020B0606020202030204" pitchFamily="34" charset="0"/>
              </a:rPr>
              <a:t>) To establish a </a:t>
            </a:r>
            <a:r>
              <a:rPr lang="en-IN" sz="2800" dirty="0" smtClean="0">
                <a:solidFill>
                  <a:srgbClr val="0070C0"/>
                </a:solidFill>
                <a:latin typeface="Arial Narrow" panose="020B0606020202030204" pitchFamily="34" charset="0"/>
              </a:rPr>
              <a:t>readers’ </a:t>
            </a:r>
            <a:r>
              <a:rPr lang="en-IN" sz="2800" dirty="0">
                <a:solidFill>
                  <a:srgbClr val="0070C0"/>
                </a:solidFill>
                <a:latin typeface="Arial Narrow" panose="020B0606020202030204" pitchFamily="34" charset="0"/>
              </a:rPr>
              <a:t>community to strengthen the goals.</a:t>
            </a:r>
            <a:endParaRPr lang="en-IN" sz="2800" dirty="0">
              <a:solidFill>
                <a:srgbClr val="0070C0"/>
              </a:solidFill>
              <a:latin typeface="Arial Narrow" panose="020B0606020202030204" pitchFamily="34" charset="0"/>
            </a:endParaRPr>
          </a:p>
          <a:p>
            <a:pPr algn="just"/>
            <a:r>
              <a:rPr lang="en-IN" sz="2800" dirty="0">
                <a:solidFill>
                  <a:srgbClr val="0070C0"/>
                </a:solidFill>
                <a:latin typeface="Arial Narrow" panose="020B0606020202030204" pitchFamily="34" charset="0"/>
              </a:rPr>
              <a:t>2)To organize orientation programmes for users to keep them </a:t>
            </a:r>
            <a:r>
              <a:rPr lang="en-IN" sz="2800" dirty="0" smtClean="0">
                <a:solidFill>
                  <a:srgbClr val="0070C0"/>
                </a:solidFill>
                <a:latin typeface="Arial Narrow" panose="020B0606020202030204" pitchFamily="34" charset="0"/>
              </a:rPr>
              <a:t>aware of the information </a:t>
            </a:r>
            <a:r>
              <a:rPr lang="en-IN" sz="2800" dirty="0">
                <a:solidFill>
                  <a:srgbClr val="0070C0"/>
                </a:solidFill>
                <a:latin typeface="Arial Narrow" panose="020B0606020202030204" pitchFamily="34" charset="0"/>
              </a:rPr>
              <a:t>society.</a:t>
            </a:r>
            <a:endParaRPr lang="en-IN" sz="2800" dirty="0">
              <a:solidFill>
                <a:srgbClr val="0070C0"/>
              </a:solidFill>
              <a:latin typeface="Arial Narrow" panose="020B0606020202030204" pitchFamily="34" charset="0"/>
            </a:endParaRPr>
          </a:p>
          <a:p>
            <a:pPr algn="just"/>
            <a:r>
              <a:rPr lang="en-IN" sz="2800" dirty="0">
                <a:solidFill>
                  <a:srgbClr val="0070C0"/>
                </a:solidFill>
                <a:latin typeface="Arial Narrow" panose="020B0606020202030204" pitchFamily="34" charset="0"/>
              </a:rPr>
              <a:t>3) To promote the values and skills amongst the students.</a:t>
            </a:r>
            <a:endParaRPr lang="en-IN" sz="2800" dirty="0">
              <a:solidFill>
                <a:srgbClr val="0070C0"/>
              </a:solidFill>
              <a:latin typeface="Arial Narrow" panose="020B0606020202030204" pitchFamily="34" charset="0"/>
            </a:endParaRPr>
          </a:p>
          <a:p>
            <a:pPr algn="just"/>
            <a:r>
              <a:rPr lang="en-IN" sz="2800" dirty="0">
                <a:solidFill>
                  <a:srgbClr val="0070C0"/>
                </a:solidFill>
                <a:latin typeface="Arial Narrow" panose="020B0606020202030204" pitchFamily="34" charset="0"/>
              </a:rPr>
              <a:t>4)To maintain a balanced and organized collection of high-quality materials and provide professional assistance to all users.</a:t>
            </a:r>
            <a:endParaRPr lang="en-IN" sz="2800" dirty="0">
              <a:solidFill>
                <a:srgbClr val="0070C0"/>
              </a:solidFill>
              <a:latin typeface="Arial Narrow" panose="020B0606020202030204" pitchFamily="34" charset="0"/>
            </a:endParaRPr>
          </a:p>
          <a:p>
            <a:pPr algn="just"/>
            <a:r>
              <a:rPr lang="en-IN" sz="2800" dirty="0">
                <a:solidFill>
                  <a:srgbClr val="0070C0"/>
                </a:solidFill>
                <a:latin typeface="Arial Narrow" panose="020B0606020202030204" pitchFamily="34" charset="0"/>
              </a:rPr>
              <a:t>5) To provide access to information located elsewhere.</a:t>
            </a:r>
            <a:endParaRPr lang="en-IN" sz="2800" dirty="0">
              <a:solidFill>
                <a:srgbClr val="0070C0"/>
              </a:solidFill>
              <a:latin typeface="Arial Narrow" panose="020B0606020202030204" pitchFamily="34" charset="0"/>
            </a:endParaRPr>
          </a:p>
          <a:p>
            <a:pPr algn="just"/>
            <a:r>
              <a:rPr lang="en-IN" sz="2800" dirty="0">
                <a:solidFill>
                  <a:srgbClr val="0070C0"/>
                </a:solidFill>
                <a:latin typeface="Arial Narrow" panose="020B0606020202030204" pitchFamily="34" charset="0"/>
              </a:rPr>
              <a:t>6)To educate users in developing information-gathering skills, including accessing, </a:t>
            </a:r>
            <a:r>
              <a:rPr lang="en-IN" sz="2800" dirty="0" smtClean="0">
                <a:solidFill>
                  <a:srgbClr val="0070C0"/>
                </a:solidFill>
                <a:latin typeface="Arial Narrow" panose="020B0606020202030204" pitchFamily="34" charset="0"/>
              </a:rPr>
              <a:t>evaluating, </a:t>
            </a:r>
            <a:r>
              <a:rPr lang="en-IN" sz="2800" dirty="0">
                <a:solidFill>
                  <a:srgbClr val="0070C0"/>
                </a:solidFill>
                <a:latin typeface="Arial Narrow" panose="020B0606020202030204" pitchFamily="34" charset="0"/>
              </a:rPr>
              <a:t>and using various information sources.</a:t>
            </a:r>
            <a:endParaRPr lang="en-IN" sz="2800" dirty="0">
              <a:solidFill>
                <a:srgbClr val="0070C0"/>
              </a:solidFill>
              <a:latin typeface="Arial Narrow" panose="020B0606020202030204" pitchFamily="34" charset="0"/>
            </a:endParaRPr>
          </a:p>
          <a:p>
            <a:pPr algn="just"/>
            <a:r>
              <a:rPr lang="en-IN" sz="2800" dirty="0">
                <a:solidFill>
                  <a:srgbClr val="0070C0"/>
                </a:solidFill>
                <a:latin typeface="Arial Narrow" panose="020B0606020202030204" pitchFamily="34" charset="0"/>
              </a:rPr>
              <a:t>7)To promote technological competence by providing access to information available in non-print formats.</a:t>
            </a:r>
            <a:endParaRPr lang="en-IN" sz="2800" dirty="0">
              <a:solidFill>
                <a:srgbClr val="0070C0"/>
              </a:solidFill>
              <a:latin typeface="Arial Narrow" panose="020B0606020202030204" pitchFamily="34" charset="0"/>
            </a:endParaRPr>
          </a:p>
          <a:p>
            <a:endParaRPr lang="en-IN" sz="2400" dirty="0"/>
          </a:p>
        </p:txBody>
      </p:sp>
    </p:spTree>
  </p:cSld>
  <p:clrMapOvr>
    <a:masterClrMapping/>
  </p:clrMapOvr>
  <p:transition advTm="1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Algerian" panose="04020705040A02060702" pitchFamily="82" charset="0"/>
              </a:rPr>
              <a:t>NEW ARRIVALS </a:t>
            </a:r>
            <a:endParaRPr lang="en-US" sz="5400" dirty="0">
              <a:latin typeface="Algerian" panose="04020705040A02060702" pitchFamily="82" charset="0"/>
            </a:endParaRPr>
          </a:p>
        </p:txBody>
      </p:sp>
      <p:sp>
        <p:nvSpPr>
          <p:cNvPr id="4" name="Content Placeholder 3"/>
          <p:cNvSpPr>
            <a:spLocks noGrp="1"/>
          </p:cNvSpPr>
          <p:nvPr>
            <p:ph idx="1"/>
          </p:nvPr>
        </p:nvSpPr>
        <p:spPr>
          <a:xfrm>
            <a:off x="457200" y="1253490"/>
            <a:ext cx="8229600" cy="5207000"/>
          </a:xfrm>
        </p:spPr>
        <p:txBody>
          <a:bodyPr/>
          <a:lstStyle/>
          <a:p>
            <a:endParaRPr lang="en-US"/>
          </a:p>
        </p:txBody>
      </p:sp>
      <p:graphicFrame>
        <p:nvGraphicFramePr>
          <p:cNvPr id="6" name="Table 5"/>
          <p:cNvGraphicFramePr/>
          <p:nvPr>
            <p:custDataLst>
              <p:tags r:id="rId1"/>
            </p:custDataLst>
          </p:nvPr>
        </p:nvGraphicFramePr>
        <p:xfrm>
          <a:off x="304800" y="1212570"/>
          <a:ext cx="8610600" cy="5511965"/>
        </p:xfrm>
        <a:graphic>
          <a:graphicData uri="http://schemas.openxmlformats.org/drawingml/2006/table">
            <a:tbl>
              <a:tblPr/>
              <a:tblGrid>
                <a:gridCol w="1304696"/>
                <a:gridCol w="3880516"/>
                <a:gridCol w="2787566"/>
                <a:gridCol w="637822"/>
              </a:tblGrid>
              <a:tr h="421973">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ACC. NO.</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TITLE</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AUTHOR </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marL="0" indent="0" algn="ctr" fontAlgn="b">
                        <a:lnSpc>
                          <a:spcPct val="107000"/>
                        </a:lnSpc>
                        <a:spcBef>
                          <a:spcPct val="0"/>
                        </a:spcBef>
                        <a:spcAft>
                          <a:spcPts val="800"/>
                        </a:spcAft>
                      </a:pPr>
                      <a:r>
                        <a:rPr sz="1200" b="1" i="0" dirty="0">
                          <a:solidFill>
                            <a:srgbClr val="000000"/>
                          </a:solidFill>
                          <a:latin typeface="Calibri" panose="020F0502020204030204"/>
                          <a:ea typeface="SimSun" panose="02010600030101010101" pitchFamily="2" charset="-122"/>
                        </a:rPr>
                        <a:t>COPIES</a:t>
                      </a:r>
                      <a:endParaRPr sz="12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603797">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MB8145-MB8149</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ORGANIZATION DEVELOPMENT AND CHANGE</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CUMMINGS, THOMAS G. AND WORLEY, CHRISTOPHER G.</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800" b="1" i="0">
                          <a:solidFill>
                            <a:srgbClr val="000000"/>
                          </a:solidFill>
                          <a:latin typeface="Calibri" panose="020F0502020204030204"/>
                          <a:ea typeface="SimSun" panose="02010600030101010101" pitchFamily="2" charset="-122"/>
                        </a:rPr>
                        <a:t>5</a:t>
                      </a:r>
                      <a:endParaRPr sz="18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532603">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MB8150-MB8153</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CORPORATE FINANCE</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ROSS, STEPHEN A. [ET AL]</a:t>
                      </a:r>
                      <a:endParaRPr sz="16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4</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552454">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MC6960-MC6961</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INFORMATION SECURITY AND CYBER LAWS</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GUPTA, SARIKA AND GUPTA, GAURAV</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2</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551768">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MC6962-MC6964</a:t>
                      </a:r>
                      <a:endParaRPr sz="16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DESIGN AND ANALYSIS OF ALGORITHMS: AN INDIAN ADAPTATION</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GOODRICH, MICHAEL T. AND TAMASSIA, ROBERTO</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3</a:t>
                      </a:r>
                      <a:endParaRPr sz="16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553822">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MC6965-MC6966</a:t>
                      </a:r>
                      <a:endParaRPr sz="16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MACHINE LEARNING USING PYTHON</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PRADHAN, MANARANJAN &amp; KUMAR, U. DINESH</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2</a:t>
                      </a:r>
                      <a:endParaRPr sz="16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589579">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MC6967-MC6968</a:t>
                      </a:r>
                      <a:endParaRPr sz="16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DATA STRUCTURES AND  ALGORITHNS IMPLEMENTATION THROUGH C</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BAKARIYA, BRIJESH</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2</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532603">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MC6969-MC6970</a:t>
                      </a:r>
                      <a:endParaRPr sz="16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COMPUTER FORENSICS: COMPUTER CRIME SCENE INVESTIGATION</a:t>
                      </a:r>
                      <a:endParaRPr sz="16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BAKARIYA, BRIJESH</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2</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532603">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MC6971-MC6972</a:t>
                      </a:r>
                      <a:endParaRPr sz="16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CRYPTOGRAPHY AND NETWORK SECURITY</a:t>
                      </a:r>
                      <a:endParaRPr sz="16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KAHATE, ATUL</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2</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640763">
                <a:tc>
                  <a:txBody>
                    <a:bodyPr/>
                    <a:lstStyle/>
                    <a:p>
                      <a:pPr marL="0" indent="0" algn="ctr"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MC6973-MC6974</a:t>
                      </a:r>
                      <a:endParaRPr sz="16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a:solidFill>
                            <a:srgbClr val="000000"/>
                          </a:solidFill>
                          <a:latin typeface="Calibri" panose="020F0502020204030204"/>
                          <a:ea typeface="SimSun" panose="02010600030101010101" pitchFamily="2" charset="-122"/>
                        </a:rPr>
                        <a:t>OBJECT-ORIENTED PROGRAMMING WITH C++</a:t>
                      </a:r>
                      <a:endParaRPr sz="16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BALAGURUSAMY, E.</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1600" b="1" i="0" dirty="0">
                          <a:solidFill>
                            <a:srgbClr val="000000"/>
                          </a:solidFill>
                          <a:latin typeface="Calibri" panose="020F0502020204030204"/>
                          <a:ea typeface="SimSun" panose="02010600030101010101" pitchFamily="2" charset="-122"/>
                        </a:rPr>
                        <a:t>2</a:t>
                      </a:r>
                      <a:endParaRPr sz="16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bl>
          </a:graphicData>
        </a:graphic>
      </p:graphicFrame>
    </p:spTree>
  </p:cSld>
  <p:clrMapOvr>
    <a:masterClrMapping/>
  </p:clrMapOvr>
  <p:transition advTm="1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4510"/>
            <a:ext cx="8229600" cy="5601970"/>
          </a:xfrm>
        </p:spPr>
        <p:txBody>
          <a:bodyPr/>
          <a:lstStyle/>
          <a:p>
            <a:endParaRPr lang="en-US"/>
          </a:p>
        </p:txBody>
      </p:sp>
      <p:graphicFrame>
        <p:nvGraphicFramePr>
          <p:cNvPr id="4" name="Table 3"/>
          <p:cNvGraphicFramePr/>
          <p:nvPr>
            <p:custDataLst>
              <p:tags r:id="rId1"/>
            </p:custDataLst>
          </p:nvPr>
        </p:nvGraphicFramePr>
        <p:xfrm>
          <a:off x="228600" y="304800"/>
          <a:ext cx="8763001" cy="6096001"/>
        </p:xfrm>
        <a:graphic>
          <a:graphicData uri="http://schemas.openxmlformats.org/drawingml/2006/table">
            <a:tbl>
              <a:tblPr/>
              <a:tblGrid>
                <a:gridCol w="1328297"/>
                <a:gridCol w="4089255"/>
                <a:gridCol w="2752554"/>
                <a:gridCol w="592895"/>
              </a:tblGrid>
              <a:tr h="697272">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MC6975</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DOING DATA SCIENCE: STRAIGHT TALK FROM THE FRONTLINE</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SCHUTT, RACHEL &amp; O'NEIL, CATHY</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1</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1058853">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MC6976</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INTRODUCTION TO MACHINE LEARNING WITH PYTHON: A GUIDE FOR DATA SCIENTISTS</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MULLER, ANDREAS C. AND GUIDO, SARAH</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1</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791100">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BC6773-BC6782</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SECURITY ANALYSIS AND  PORTFOLIO MANAGEMENT</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KEVIN, S.</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10</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610531">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BC6783</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INDIAN POLITY: FOR CIVIL SERVICES AND STATE SERVICES EXAMINATIONS</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LAXMIKANTH, M.</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1</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610531">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BC6784-BC6786</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ESSENTIALS OF BUSINESS ENVIRONMENT</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ASWATHAPPA, K. AND  RAMAN, LALITHA</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3</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610531">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BC6787-BC6788</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ZERO TO ONE</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THIEL. PETER WITH BLAKE MASTERS</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2</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747474">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BC6789-BC6790</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MACROECONOMICS: THEORY AND POLICY</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AHUJA, H.L. AND SINGH, DIGVIJAY</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a:solidFill>
                            <a:srgbClr val="000000"/>
                          </a:solidFill>
                          <a:latin typeface="Calibri" panose="020F0502020204030204"/>
                          <a:ea typeface="SimSun" panose="02010600030101010101" pitchFamily="2" charset="-122"/>
                        </a:rPr>
                        <a:t>2</a:t>
                      </a:r>
                      <a:endParaRPr sz="20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r h="969709">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BC6791-BC6795</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PRACTICAL APPROACH TO DIRECT AND INDIRECT TAXES</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l"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AHUJA, GIRISH AND GUPTA RAVI</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marL="0" indent="0" algn="ctr" fontAlgn="b">
                        <a:lnSpc>
                          <a:spcPct val="107000"/>
                        </a:lnSpc>
                        <a:spcBef>
                          <a:spcPct val="0"/>
                        </a:spcBef>
                        <a:spcAft>
                          <a:spcPts val="800"/>
                        </a:spcAft>
                      </a:pPr>
                      <a:r>
                        <a:rPr sz="2000" b="1" i="0" dirty="0">
                          <a:solidFill>
                            <a:srgbClr val="000000"/>
                          </a:solidFill>
                          <a:latin typeface="Calibri" panose="020F0502020204030204"/>
                          <a:ea typeface="SimSun" panose="02010600030101010101" pitchFamily="2" charset="-122"/>
                        </a:rPr>
                        <a:t>5</a:t>
                      </a:r>
                      <a:endParaRPr sz="20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r>
            </a:tbl>
          </a:graphicData>
        </a:graphic>
      </p:graphicFrame>
    </p:spTree>
  </p:cSld>
  <p:clrMapOvr>
    <a:masterClrMapping/>
  </p:clrMapOvr>
  <p:transition advTm="1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anose="04020705040A02060702" pitchFamily="82" charset="0"/>
              </a:rPr>
              <a:t>DIFFERENT SECTIONS OF LIBRARY</a:t>
            </a:r>
            <a:endParaRPr lang="en-US" dirty="0">
              <a:latin typeface="Algerian" panose="04020705040A02060702" pitchFamily="82" charset="0"/>
            </a:endParaRPr>
          </a:p>
        </p:txBody>
      </p:sp>
      <p:sp>
        <p:nvSpPr>
          <p:cNvPr id="3" name="Content Placeholder 2"/>
          <p:cNvSpPr>
            <a:spLocks noGrp="1"/>
          </p:cNvSpPr>
          <p:nvPr>
            <p:ph idx="1"/>
          </p:nvPr>
        </p:nvSpPr>
        <p:spPr>
          <a:xfrm>
            <a:off x="463062" y="1295400"/>
            <a:ext cx="8229600" cy="5181600"/>
          </a:xfrm>
        </p:spPr>
        <p:txBody>
          <a:bodyPr>
            <a:normAutofit/>
          </a:bodyPr>
          <a:lstStyle/>
          <a:p>
            <a:pPr>
              <a:buFont typeface="Wingdings" panose="05000000000000000000" pitchFamily="2" charset="2"/>
              <a:buChar char="q"/>
            </a:pPr>
            <a:r>
              <a:rPr lang="en-US" sz="2000" dirty="0" smtClean="0">
                <a:solidFill>
                  <a:srgbClr val="00B050"/>
                </a:solidFill>
                <a:latin typeface="Britannic Bold" panose="020B0903060703020204" pitchFamily="34" charset="0"/>
              </a:rPr>
              <a:t>ENTRY/EXIT GATE</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PROPERTY COUNTER</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WEBOPAC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ACQUISITION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TECHNICAL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REFERENCE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CIRCULATION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PERIODICAL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BOUND VOLUMES SECTION </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BOOK BANK SECTION</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DIGITAL LIBRARY SECTION </a:t>
            </a:r>
            <a:endParaRPr lang="en-US" sz="2000" dirty="0" smtClean="0">
              <a:solidFill>
                <a:srgbClr val="00B050"/>
              </a:solidFill>
              <a:latin typeface="Britannic Bold" panose="020B0903060703020204" pitchFamily="34" charset="0"/>
            </a:endParaRPr>
          </a:p>
          <a:p>
            <a:pPr>
              <a:buFont typeface="Wingdings" panose="05000000000000000000" pitchFamily="2" charset="2"/>
              <a:buChar char="q"/>
            </a:pPr>
            <a:r>
              <a:rPr lang="en-US" sz="2000" dirty="0" smtClean="0">
                <a:solidFill>
                  <a:srgbClr val="00B050"/>
                </a:solidFill>
                <a:latin typeface="Britannic Bold" panose="020B0903060703020204" pitchFamily="34" charset="0"/>
              </a:rPr>
              <a:t>REPROGRAPHIC SECTION </a:t>
            </a:r>
            <a:endParaRPr lang="en-US" sz="2000" dirty="0">
              <a:solidFill>
                <a:srgbClr val="00B050"/>
              </a:solidFill>
              <a:latin typeface="Britannic Bold" panose="020B0903060703020204" pitchFamily="34"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67200" y="1429361"/>
            <a:ext cx="4114800" cy="5059362"/>
          </a:xfrm>
          <a:prstGeom prst="rect">
            <a:avLst/>
          </a:prstGeom>
        </p:spPr>
      </p:pic>
    </p:spTree>
  </p:cSld>
  <p:clrMapOvr>
    <a:masterClrMapping/>
  </p:clrMapOvr>
  <p:transition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04800" y="1143001"/>
          <a:ext cx="8610601" cy="5502585"/>
        </p:xfrm>
        <a:graphic>
          <a:graphicData uri="http://schemas.openxmlformats.org/drawingml/2006/table">
            <a:tbl>
              <a:tblPr/>
              <a:tblGrid>
                <a:gridCol w="499742"/>
                <a:gridCol w="1270387"/>
                <a:gridCol w="791593"/>
                <a:gridCol w="808383"/>
                <a:gridCol w="1333836"/>
                <a:gridCol w="717550"/>
                <a:gridCol w="742374"/>
                <a:gridCol w="1363296"/>
                <a:gridCol w="1083440"/>
              </a:tblGrid>
              <a:tr h="636843">
                <a:tc>
                  <a:txBody>
                    <a:bodyPr/>
                    <a:lstStyle/>
                    <a:p>
                      <a:pPr algn="ctr">
                        <a:spcAft>
                          <a:spcPts val="0"/>
                        </a:spcAft>
                      </a:pPr>
                      <a:r>
                        <a:rPr lang="en-US" sz="1400" b="1" u="none" dirty="0">
                          <a:solidFill>
                            <a:schemeClr val="tx1"/>
                          </a:solidFill>
                          <a:effectLst/>
                          <a:latin typeface="Calibri" panose="020F0502020204030204" pitchFamily="34" charset="0"/>
                        </a:rPr>
                        <a:t>SR </a:t>
                      </a:r>
                      <a:r>
                        <a:rPr lang="en-US" sz="1400" b="1" u="none" dirty="0" smtClean="0">
                          <a:solidFill>
                            <a:schemeClr val="tx1"/>
                          </a:solidFill>
                          <a:effectLst/>
                          <a:latin typeface="Calibri" panose="020F0502020204030204" pitchFamily="34" charset="0"/>
                        </a:rPr>
                        <a:t>NO.</a:t>
                      </a:r>
                      <a:endParaRPr lang="en-US" sz="1400" b="1" u="none" dirty="0">
                        <a:solidFill>
                          <a:schemeClr val="tx1"/>
                        </a:solidFill>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a:spcAft>
                          <a:spcPts val="0"/>
                        </a:spcAft>
                      </a:pPr>
                      <a:r>
                        <a:rPr lang="en-US" sz="1800" b="1" dirty="0">
                          <a:effectLst/>
                          <a:latin typeface="Calibri" panose="020F0502020204030204" pitchFamily="34" charset="0"/>
                        </a:rPr>
                        <a:t>YEAR</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gridSpan="3">
                  <a:txBody>
                    <a:bodyPr/>
                    <a:lstStyle/>
                    <a:p>
                      <a:pPr algn="ctr">
                        <a:spcAft>
                          <a:spcPts val="0"/>
                        </a:spcAft>
                      </a:pPr>
                      <a:r>
                        <a:rPr lang="en-US" sz="1800" b="1">
                          <a:effectLst/>
                          <a:latin typeface="Calibri" panose="020F0502020204030204" pitchFamily="34" charset="0"/>
                        </a:rPr>
                        <a:t>TOTAL</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hMerge="1">
                  <a:tcPr/>
                </a:tc>
                <a:tc hMerge="1">
                  <a:tcPr/>
                </a:tc>
                <a:tc gridSpan="3">
                  <a:txBody>
                    <a:bodyPr/>
                    <a:lstStyle/>
                    <a:p>
                      <a:pPr algn="ctr">
                        <a:spcAft>
                          <a:spcPts val="0"/>
                        </a:spcAft>
                      </a:pPr>
                      <a:r>
                        <a:rPr lang="en-US" sz="1800" b="1">
                          <a:effectLst/>
                          <a:latin typeface="Calibri" panose="020F0502020204030204" pitchFamily="34" charset="0"/>
                        </a:rPr>
                        <a:t>TOTAL</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hMerge="1">
                  <a:tcPr/>
                </a:tc>
                <a:tc hMerge="1">
                  <a:tcPr/>
                </a:tc>
                <a:tc>
                  <a:txBody>
                    <a:bodyPr/>
                    <a:lstStyle/>
                    <a:p>
                      <a:pPr algn="ctr">
                        <a:spcAft>
                          <a:spcPts val="0"/>
                        </a:spcAft>
                      </a:pPr>
                      <a:r>
                        <a:rPr lang="en-US" sz="1800" b="1" dirty="0">
                          <a:effectLst/>
                          <a:latin typeface="Calibri" panose="020F0502020204030204" pitchFamily="34" charset="0"/>
                        </a:rPr>
                        <a:t>GRAND TOTAL</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r>
              <a:tr h="515708">
                <a:tc>
                  <a:txBody>
                    <a:bodyPr/>
                    <a:lstStyle/>
                    <a:p>
                      <a:pPr algn="ctr">
                        <a:spcAft>
                          <a:spcPts val="0"/>
                        </a:spcAft>
                      </a:pPr>
                      <a:r>
                        <a:rPr lang="en-US" sz="1800" b="1">
                          <a:effectLst/>
                          <a:latin typeface="Calibri" panose="020F0502020204030204" pitchFamily="34" charset="0"/>
                        </a:rPr>
                        <a:t>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 </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pPr algn="ctr">
                        <a:spcAft>
                          <a:spcPts val="0"/>
                        </a:spcAft>
                      </a:pPr>
                      <a:r>
                        <a:rPr lang="en-US" sz="1800" b="1" dirty="0">
                          <a:effectLst/>
                          <a:latin typeface="Calibri" panose="020F0502020204030204" pitchFamily="34" charset="0"/>
                        </a:rPr>
                        <a:t>MORNING TIMINGS</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cPr/>
                </a:tc>
                <a:tc hMerge="1">
                  <a:tcPr/>
                </a:tc>
                <a:tc gridSpan="3">
                  <a:txBody>
                    <a:bodyPr/>
                    <a:lstStyle/>
                    <a:p>
                      <a:pPr algn="ctr">
                        <a:spcAft>
                          <a:spcPts val="0"/>
                        </a:spcAft>
                      </a:pPr>
                      <a:r>
                        <a:rPr lang="en-US" sz="1800" b="1">
                          <a:effectLst/>
                          <a:latin typeface="Calibri" panose="020F0502020204030204" pitchFamily="34" charset="0"/>
                        </a:rPr>
                        <a:t>EXTENDED TIMINGS</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cPr/>
                </a:tc>
                <a:tc hMerge="1">
                  <a:tcPr/>
                </a:tc>
                <a:tc>
                  <a:txBody>
                    <a:bodyPr/>
                    <a:lstStyle/>
                    <a:p>
                      <a:pPr algn="ctr">
                        <a:spcAft>
                          <a:spcPts val="0"/>
                        </a:spcAft>
                      </a:pPr>
                      <a:r>
                        <a:rPr lang="en-US" sz="1800" b="1">
                          <a:effectLst/>
                          <a:latin typeface="Calibri" panose="020F0502020204030204" pitchFamily="34" charset="0"/>
                        </a:rPr>
                        <a:t>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876702">
                <a:tc>
                  <a:txBody>
                    <a:bodyPr/>
                    <a:lstStyle/>
                    <a:p>
                      <a:pPr algn="ctr">
                        <a:spcAft>
                          <a:spcPts val="0"/>
                        </a:spcAft>
                      </a:pPr>
                      <a:r>
                        <a:rPr lang="en-US" sz="1800" b="1">
                          <a:effectLst/>
                          <a:latin typeface="Calibri" panose="020F0502020204030204" pitchFamily="34" charset="0"/>
                        </a:rPr>
                        <a:t>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MBA</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DCA</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BBA/BCOM/MCOM</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MBA</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DCA</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BBA/BCOM/MCOM</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636843">
                <a:tc>
                  <a:txBody>
                    <a:bodyPr/>
                    <a:lstStyle/>
                    <a:p>
                      <a:pPr algn="ctr">
                        <a:spcAft>
                          <a:spcPts val="0"/>
                        </a:spcAft>
                      </a:pPr>
                      <a:r>
                        <a:rPr lang="en-US" sz="1800" b="1">
                          <a:effectLst/>
                          <a:latin typeface="Calibri" panose="020F0502020204030204" pitchFamily="34" charset="0"/>
                        </a:rPr>
                        <a:t>1</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2021 TO 2022</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 3510</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2552 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3983</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 980</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1121 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2032</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14178 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636843">
                <a:tc>
                  <a:txBody>
                    <a:bodyPr/>
                    <a:lstStyle/>
                    <a:p>
                      <a:pPr algn="ctr">
                        <a:spcAft>
                          <a:spcPts val="0"/>
                        </a:spcAft>
                      </a:pPr>
                      <a:r>
                        <a:rPr lang="en-US" sz="1800" b="1">
                          <a:effectLst/>
                          <a:latin typeface="Calibri" panose="020F0502020204030204" pitchFamily="34" charset="0"/>
                        </a:rPr>
                        <a:t>2</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2022 TO 2023</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 10660</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 9223</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9134</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 1689</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 2048</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2942</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35696 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636843">
                <a:tc>
                  <a:txBody>
                    <a:bodyPr/>
                    <a:lstStyle/>
                    <a:p>
                      <a:pPr algn="ctr">
                        <a:spcAft>
                          <a:spcPts val="0"/>
                        </a:spcAft>
                      </a:pPr>
                      <a:r>
                        <a:rPr lang="en-US" sz="1800" b="1">
                          <a:effectLst/>
                          <a:latin typeface="Calibri" panose="020F0502020204030204" pitchFamily="34" charset="0"/>
                        </a:rPr>
                        <a:t>3</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2023 TO 2024</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 13097</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10207</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9123</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 798</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 1602</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586</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35413 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636843">
                <a:tc>
                  <a:txBody>
                    <a:bodyPr/>
                    <a:lstStyle/>
                    <a:p>
                      <a:pPr algn="ctr">
                        <a:spcAft>
                          <a:spcPts val="0"/>
                        </a:spcAft>
                      </a:pPr>
                      <a:r>
                        <a:rPr lang="en-US" sz="1800" b="1">
                          <a:effectLst/>
                          <a:latin typeface="Calibri" panose="020F0502020204030204" pitchFamily="34" charset="0"/>
                        </a:rPr>
                        <a:t>4</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2024 TO 2025</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spcAft>
                          <a:spcPts val="0"/>
                        </a:spcAft>
                      </a:pPr>
                      <a:r>
                        <a:rPr lang="en-US" sz="1800" b="1">
                          <a:effectLst/>
                          <a:latin typeface="Times New Roman" panose="02020603050405020304" pitchFamily="18" charset="0"/>
                        </a:rPr>
                        <a:t>8650</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spcAft>
                          <a:spcPts val="0"/>
                        </a:spcAft>
                      </a:pPr>
                      <a:r>
                        <a:rPr lang="en-US" sz="1800" b="1">
                          <a:effectLst/>
                          <a:latin typeface="Times New Roman" panose="02020603050405020304" pitchFamily="18" charset="0"/>
                        </a:rPr>
                        <a:t>9864</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8926</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1451</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1941</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Times New Roman" panose="02020603050405020304" pitchFamily="18" charset="0"/>
                        </a:rPr>
                        <a:t>1790</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Times New Roman" panose="02020603050405020304" pitchFamily="18" charset="0"/>
                        </a:rPr>
                        <a:t>34822</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909775">
                <a:tc>
                  <a:txBody>
                    <a:bodyPr/>
                    <a:lstStyle/>
                    <a:p>
                      <a:pPr algn="ctr">
                        <a:spcAft>
                          <a:spcPts val="0"/>
                        </a:spcAft>
                      </a:pPr>
                      <a:r>
                        <a:rPr lang="en-US" sz="1800" b="1">
                          <a:effectLst/>
                          <a:latin typeface="Calibri" panose="020F0502020204030204" pitchFamily="34" charset="0"/>
                        </a:rPr>
                        <a:t>5</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2025 TO </a:t>
                      </a:r>
                      <a:r>
                        <a:rPr lang="en-US" sz="1800" b="1" dirty="0" smtClean="0">
                          <a:effectLst/>
                          <a:latin typeface="Calibri" panose="020F0502020204030204" pitchFamily="34" charset="0"/>
                        </a:rPr>
                        <a:t>2026</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8534</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8</a:t>
                      </a:r>
                      <a:r>
                        <a:rPr lang="en-US" sz="1800" b="1" dirty="0" smtClean="0">
                          <a:effectLst/>
                          <a:latin typeface="Calibri" panose="020F0502020204030204" pitchFamily="34" charset="0"/>
                        </a:rPr>
                        <a:t>546</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7</a:t>
                      </a:r>
                      <a:r>
                        <a:rPr lang="en-US" sz="1800" b="1" dirty="0" smtClean="0">
                          <a:effectLst/>
                          <a:latin typeface="Calibri" panose="020F0502020204030204" pitchFamily="34" charset="0"/>
                        </a:rPr>
                        <a:t>913</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1069</a:t>
                      </a:r>
                      <a:endParaRPr lang="en-US" sz="1400">
                        <a:effectLst/>
                        <a:latin typeface="Calibri" panose="020F0502020204030204" pitchFamily="34" charset="0"/>
                      </a:endParaRPr>
                    </a:p>
                    <a:p>
                      <a:pPr algn="ctr">
                        <a:spcAft>
                          <a:spcPts val="0"/>
                        </a:spcAft>
                      </a:pPr>
                      <a:r>
                        <a:rPr lang="en-US" sz="1800" b="1">
                          <a:effectLst/>
                          <a:latin typeface="Calibri" panose="020F0502020204030204" pitchFamily="34" charset="0"/>
                        </a:rPr>
                        <a:t> </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a:effectLst/>
                          <a:latin typeface="Calibri" panose="020F0502020204030204" pitchFamily="34" charset="0"/>
                        </a:rPr>
                        <a:t>1119</a:t>
                      </a:r>
                      <a:endParaRPr lang="en-US" sz="140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a:effectLst/>
                          <a:latin typeface="Calibri" panose="020F0502020204030204" pitchFamily="34" charset="0"/>
                        </a:rPr>
                        <a:t>1001</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Aft>
                          <a:spcPts val="0"/>
                        </a:spcAft>
                      </a:pPr>
                      <a:r>
                        <a:rPr lang="en-US" sz="1800" b="1" dirty="0" smtClean="0">
                          <a:effectLst/>
                          <a:latin typeface="Calibri" panose="020F0502020204030204" pitchFamily="34" charset="0"/>
                        </a:rPr>
                        <a:t>32992</a:t>
                      </a:r>
                      <a:endParaRPr lang="en-US" sz="1400" dirty="0">
                        <a:effectLst/>
                        <a:latin typeface="Calibri" panose="020F050202020403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6" name="Title 5"/>
          <p:cNvSpPr>
            <a:spLocks noGrp="1"/>
          </p:cNvSpPr>
          <p:nvPr>
            <p:ph type="title"/>
          </p:nvPr>
        </p:nvSpPr>
        <p:spPr>
          <a:xfrm>
            <a:off x="457200" y="274638"/>
            <a:ext cx="8229600" cy="868363"/>
          </a:xfrm>
        </p:spPr>
        <p:txBody>
          <a:bodyPr>
            <a:noAutofit/>
          </a:bodyPr>
          <a:lstStyle/>
          <a:p>
            <a:r>
              <a:rPr lang="en-US" sz="5400" b="1" dirty="0" smtClean="0">
                <a:latin typeface="Algerian" panose="04020705040A02060702" pitchFamily="82" charset="0"/>
              </a:rPr>
              <a:t>FOOTFALL</a:t>
            </a:r>
            <a:endParaRPr lang="en-US" sz="5400" b="1" dirty="0">
              <a:latin typeface="Algerian" panose="04020705040A02060702" pitchFamily="82" charset="0"/>
            </a:endParaRPr>
          </a:p>
        </p:txBody>
      </p:sp>
    </p:spTree>
  </p:cSld>
  <p:clrMapOvr>
    <a:masterClrMapping/>
  </p:clrMapOvr>
  <p:transition advTm="1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latin typeface="Britannic Bold" panose="020B0903060703020204" pitchFamily="34" charset="0"/>
              </a:rPr>
              <a:t>PROPERTY COUNTER</a:t>
            </a:r>
            <a:endParaRPr lang="en-US" sz="6600" dirty="0">
              <a:latin typeface="Britannic Bold" panose="020B0903060703020204" pitchFamily="34" charset="0"/>
            </a:endParaRPr>
          </a:p>
        </p:txBody>
      </p:sp>
      <p:pic>
        <p:nvPicPr>
          <p:cNvPr id="6" name="Content Placeholder 5" descr="C:\Users\admin\Desktop\DJI_20240604143539_0253_D.jpg"/>
          <p:cNvPicPr>
            <a:picLocks noGrp="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457200" y="1524000"/>
            <a:ext cx="8229600" cy="4876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1172" y="152400"/>
            <a:ext cx="8229600" cy="1143000"/>
          </a:xfrm>
          <a:solidFill>
            <a:schemeClr val="bg1"/>
          </a:solidFill>
        </p:spPr>
        <p:txBody>
          <a:bodyPr>
            <a:noAutofit/>
          </a:bodyPr>
          <a:lstStyle/>
          <a:p>
            <a:r>
              <a:rPr lang="en-US" sz="8000" b="1" spc="-300" dirty="0" smtClean="0">
                <a:latin typeface="Algerian" panose="04020705040A02060702" pitchFamily="82" charset="0"/>
              </a:rPr>
              <a:t>WEB OPAC</a:t>
            </a:r>
            <a:endParaRPr lang="en-US" sz="8000" b="1" spc="-300" dirty="0">
              <a:latin typeface="Algerian" panose="04020705040A02060702" pitchFamily="82" charset="0"/>
            </a:endParaRPr>
          </a:p>
        </p:txBody>
      </p:sp>
      <p:pic>
        <p:nvPicPr>
          <p:cNvPr id="55" name="Picture 55" descr="C:\Users\admin\Desktop\DJI_20240604145313_0292_D.jpg"/>
          <p:cNvPicPr>
            <a:picLocks noGrp="1" noChangeAspect="1" noChangeArrowheads="1"/>
          </p:cNvPicPr>
          <p:nvPr>
            <p:ph idx="1"/>
          </p:nvPr>
        </p:nvPicPr>
        <p:blipFill>
          <a:blip r:embed="rId1" cstate="print">
            <a:extLst>
              <a:ext uri="{28A0092B-C50C-407E-A947-70E740481C1C}">
                <a14:useLocalDpi xmlns:a14="http://schemas.microsoft.com/office/drawing/2010/main" val="0"/>
              </a:ext>
            </a:extLst>
          </a:blip>
          <a:stretch>
            <a:fillRect/>
          </a:stretch>
        </p:blipFill>
        <p:spPr>
          <a:xfrm>
            <a:off x="491172" y="1447800"/>
            <a:ext cx="8119428" cy="4953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overrideClrMapping bg1="lt1" tx1="dk1" bg2="lt2" tx2="dk2" accent1="accent1" accent2="accent2" accent3="accent3" accent4="accent4" accent5="accent5" accent6="accent6" hlink="hlink" folHlink="folHlink"/>
  </p:clrMapOvr>
  <p:transition advTm="1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992"/>
            <a:ext cx="8229600" cy="1143000"/>
          </a:xfrm>
        </p:spPr>
        <p:txBody>
          <a:bodyPr>
            <a:normAutofit/>
          </a:bodyPr>
          <a:lstStyle/>
          <a:p>
            <a:r>
              <a:rPr lang="en-US" sz="6000" dirty="0" smtClean="0">
                <a:latin typeface="Algerian" panose="04020705040A02060702" pitchFamily="82" charset="0"/>
              </a:rPr>
              <a:t>ACQUISITION SECTION </a:t>
            </a:r>
            <a:endParaRPr lang="en-US" sz="6000" dirty="0">
              <a:latin typeface="Algerian" panose="04020705040A02060702" pitchFamily="82" charset="0"/>
            </a:endParaRPr>
          </a:p>
        </p:txBody>
      </p:sp>
      <p:sp>
        <p:nvSpPr>
          <p:cNvPr id="3" name="Content Placeholder 2"/>
          <p:cNvSpPr>
            <a:spLocks noGrp="1"/>
          </p:cNvSpPr>
          <p:nvPr>
            <p:ph idx="1"/>
          </p:nvPr>
        </p:nvSpPr>
        <p:spPr>
          <a:xfrm>
            <a:off x="457200" y="1219200"/>
            <a:ext cx="8305800" cy="5257799"/>
          </a:xfrm>
        </p:spPr>
        <p:txBody>
          <a:bodyPr/>
          <a:lstStyle/>
          <a:p>
            <a:pPr marL="0" indent="0">
              <a:buNone/>
            </a:pPr>
            <a:endParaRPr lang="en-US" b="1" dirty="0" smtClean="0"/>
          </a:p>
          <a:p>
            <a:pPr marL="0" indent="0">
              <a:buNone/>
            </a:pPr>
            <a:endParaRPr lang="en-US" dirty="0"/>
          </a:p>
        </p:txBody>
      </p:sp>
      <p:graphicFrame>
        <p:nvGraphicFramePr>
          <p:cNvPr id="5" name="Table 4"/>
          <p:cNvGraphicFramePr/>
          <p:nvPr>
            <p:custDataLst>
              <p:tags r:id="rId1"/>
            </p:custDataLst>
          </p:nvPr>
        </p:nvGraphicFramePr>
        <p:xfrm>
          <a:off x="152400" y="1066801"/>
          <a:ext cx="8839199" cy="5401528"/>
        </p:xfrm>
        <a:graphic>
          <a:graphicData uri="http://schemas.openxmlformats.org/drawingml/2006/table">
            <a:tbl>
              <a:tblPr/>
              <a:tblGrid>
                <a:gridCol w="1608466"/>
                <a:gridCol w="1608467"/>
                <a:gridCol w="1367198"/>
                <a:gridCol w="965081"/>
                <a:gridCol w="1352990"/>
                <a:gridCol w="1936997"/>
              </a:tblGrid>
              <a:tr h="293542">
                <a:tc gridSpan="6">
                  <a:txBody>
                    <a:bodyPr/>
                    <a:lstStyle/>
                    <a:p>
                      <a:pPr marL="85725" indent="0" algn="ctr" fontAlgn="b">
                        <a:lnSpc>
                          <a:spcPct val="107000"/>
                        </a:lnSpc>
                        <a:spcBef>
                          <a:spcPct val="0"/>
                        </a:spcBef>
                        <a:spcAft>
                          <a:spcPts val="800"/>
                        </a:spcAft>
                      </a:pPr>
                      <a:r>
                        <a:rPr sz="1800" b="1" i="0">
                          <a:solidFill>
                            <a:srgbClr val="000000"/>
                          </a:solidFill>
                          <a:latin typeface="Arial" panose="020B0604020202020204"/>
                          <a:ea typeface="SimSun" panose="02010600030101010101" pitchFamily="2" charset="-122"/>
                        </a:rPr>
                        <a:t> TITLES/VOLUMES ADDED IN 2021-202</a:t>
                      </a:r>
                      <a:r>
                        <a:rPr lang="en-US" sz="1800" b="1" i="0">
                          <a:solidFill>
                            <a:srgbClr val="000000"/>
                          </a:solidFill>
                          <a:latin typeface="Arial" panose="020B0604020202020204"/>
                          <a:ea typeface="SimSun" panose="02010600030101010101" pitchFamily="2" charset="-122"/>
                        </a:rPr>
                        <a:t>6</a:t>
                      </a:r>
                      <a:endParaRPr lang="en-US" sz="1800" b="1" i="0">
                        <a:solidFill>
                          <a:srgbClr val="000000"/>
                        </a:solidFill>
                        <a:latin typeface="Arial" panose="020B0604020202020204"/>
                        <a:ea typeface="SimSun" panose="02010600030101010101" pitchFamily="2" charset="-122"/>
                      </a:endParaRPr>
                    </a:p>
                  </a:txBody>
                  <a:tcPr marL="68580" marR="68580" marT="0" marB="0" anchor="b">
                    <a:lnL>
                      <a:noFill/>
                    </a:lnL>
                    <a:lnR>
                      <a:noFill/>
                    </a:lnR>
                    <a:lnT>
                      <a:noFill/>
                    </a:lnT>
                    <a:lnB w="6350" cap="flat" cmpd="sng">
                      <a:solidFill>
                        <a:srgbClr val="000000"/>
                      </a:solidFill>
                      <a:prstDash val="solid"/>
                      <a:headEnd type="none" w="med" len="med"/>
                      <a:tailEnd type="none" w="med" len="med"/>
                    </a:lnB>
                    <a:solidFill>
                      <a:srgbClr val="C5E0B3"/>
                    </a:solidFill>
                  </a:tcPr>
                </a:tc>
                <a:tc hMerge="1">
                  <a:tcPr>
                    <a:lnT>
                      <a:noFill/>
                    </a:lnT>
                    <a:lnB>
                      <a:noFill/>
                    </a:lnB>
                  </a:tcPr>
                </a:tc>
                <a:tc hMerge="1">
                  <a:tcPr>
                    <a:lnT>
                      <a:noFill/>
                    </a:lnT>
                    <a:lnB>
                      <a:noFill/>
                    </a:lnB>
                  </a:tcPr>
                </a:tc>
                <a:tc hMerge="1">
                  <a:tcPr>
                    <a:lnT>
                      <a:noFill/>
                    </a:lnT>
                    <a:lnB>
                      <a:noFill/>
                    </a:lnB>
                  </a:tcPr>
                </a:tc>
                <a:tc hMerge="1">
                  <a:tcPr>
                    <a:lnT>
                      <a:noFill/>
                    </a:lnT>
                    <a:lnB>
                      <a:noFill/>
                    </a:lnB>
                  </a:tcPr>
                </a:tc>
                <a:tc hMerge="1">
                  <a:tcPr>
                    <a:lnR>
                      <a:noFill/>
                    </a:lnR>
                    <a:lnT>
                      <a:noFill/>
                    </a:lnT>
                    <a:lnB>
                      <a:noFill/>
                    </a:lnB>
                  </a:tcPr>
                </a:tc>
              </a:tr>
              <a:tr h="595312">
                <a:tc>
                  <a:txBody>
                    <a:bodyPr/>
                    <a:lstStyle/>
                    <a:p>
                      <a:pPr marL="85725" indent="0" algn="ctr" fontAlgn="ctr">
                        <a:lnSpc>
                          <a:spcPct val="107000"/>
                        </a:lnSpc>
                        <a:spcBef>
                          <a:spcPct val="0"/>
                        </a:spcBef>
                        <a:spcAft>
                          <a:spcPts val="800"/>
                        </a:spcAft>
                      </a:pPr>
                      <a:r>
                        <a:rPr sz="1600" b="1" i="0" dirty="0">
                          <a:solidFill>
                            <a:srgbClr val="000000"/>
                          </a:solidFill>
                          <a:latin typeface="Arial" panose="020B0604020202020204"/>
                          <a:ea typeface="SimSun" panose="02010600030101010101" pitchFamily="2" charset="-122"/>
                        </a:rPr>
                        <a:t>SESSION</a:t>
                      </a:r>
                      <a:endParaRPr sz="16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600" b="1" i="0">
                          <a:solidFill>
                            <a:srgbClr val="000000"/>
                          </a:solidFill>
                          <a:latin typeface="Arial" panose="020B0604020202020204"/>
                          <a:ea typeface="SimSun" panose="02010600030101010101" pitchFamily="2" charset="-122"/>
                        </a:rPr>
                        <a:t>COURSE</a:t>
                      </a:r>
                      <a:endParaRPr sz="1600" b="1" i="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200" b="1" i="0" dirty="0">
                          <a:solidFill>
                            <a:srgbClr val="000000"/>
                          </a:solidFill>
                          <a:latin typeface="Arial" panose="020B0604020202020204"/>
                          <a:ea typeface="SimSun" panose="02010600030101010101" pitchFamily="2" charset="-122"/>
                        </a:rPr>
                        <a:t>ACCESSION NUMBER</a:t>
                      </a:r>
                      <a:endParaRPr sz="12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TOTAL NO. OF TITLES</a:t>
                      </a:r>
                      <a:endParaRPr sz="1200" b="1" i="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200" b="1" i="0" dirty="0">
                          <a:solidFill>
                            <a:srgbClr val="000000"/>
                          </a:solidFill>
                          <a:latin typeface="Arial" panose="020B0604020202020204"/>
                          <a:ea typeface="SimSun" panose="02010600030101010101" pitchFamily="2" charset="-122"/>
                        </a:rPr>
                        <a:t>TOTAL NO. OF VOLUMES</a:t>
                      </a:r>
                      <a:endParaRPr sz="12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200" b="1" i="0" dirty="0">
                          <a:solidFill>
                            <a:srgbClr val="000000"/>
                          </a:solidFill>
                          <a:latin typeface="Arial" panose="020B0604020202020204"/>
                          <a:ea typeface="SimSun" panose="02010600030101010101" pitchFamily="2" charset="-122"/>
                        </a:rPr>
                        <a:t>EXPENDITURE (RS.)</a:t>
                      </a:r>
                      <a:endParaRPr sz="12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64562">
                <a:tc rowSpan="3">
                  <a:txBody>
                    <a:bodyPr/>
                    <a:lstStyle/>
                    <a:p>
                      <a:pPr marL="85725" indent="0" algn="ctr" fontAlgn="ctr">
                        <a:lnSpc>
                          <a:spcPct val="107000"/>
                        </a:lnSpc>
                        <a:spcBef>
                          <a:spcPct val="0"/>
                        </a:spcBef>
                        <a:spcAft>
                          <a:spcPts val="800"/>
                        </a:spcAft>
                      </a:pPr>
                      <a:r>
                        <a:rPr sz="1600" i="0" dirty="0" smtClean="0">
                          <a:solidFill>
                            <a:srgbClr val="000000"/>
                          </a:solidFill>
                          <a:latin typeface="Arial" panose="020B0604020202020204"/>
                          <a:ea typeface="SimSun" panose="02010600030101010101" pitchFamily="2" charset="-122"/>
                        </a:rPr>
                        <a:t>2025-2026</a:t>
                      </a:r>
                      <a:endParaRPr lang="en-US" sz="1600" i="0" dirty="0" smtClean="0">
                        <a:solidFill>
                          <a:srgbClr val="000000"/>
                        </a:solidFill>
                        <a:latin typeface="Arial" panose="020B0604020202020204"/>
                        <a:ea typeface="SimSun" panose="02010600030101010101" pitchFamily="2" charset="-122"/>
                      </a:endParaRPr>
                    </a:p>
                    <a:p>
                      <a:pPr marL="85725" indent="0" algn="ctr" fontAlgn="ctr">
                        <a:lnSpc>
                          <a:spcPct val="107000"/>
                        </a:lnSpc>
                        <a:spcBef>
                          <a:spcPct val="0"/>
                        </a:spcBef>
                        <a:spcAft>
                          <a:spcPts val="800"/>
                        </a:spcAft>
                      </a:pPr>
                      <a:r>
                        <a:rPr lang="en-US" sz="1600" b="1" i="0" dirty="0" smtClean="0">
                          <a:solidFill>
                            <a:srgbClr val="000000"/>
                          </a:solidFill>
                          <a:latin typeface="Arial" panose="020B0604020202020204"/>
                          <a:ea typeface="SimSun" panose="02010600030101010101" pitchFamily="2" charset="-122"/>
                        </a:rPr>
                        <a:t>(</a:t>
                      </a:r>
                      <a:r>
                        <a:rPr lang="en-US" sz="1600" b="1" i="0" dirty="0" err="1" smtClean="0">
                          <a:solidFill>
                            <a:srgbClr val="000000"/>
                          </a:solidFill>
                          <a:latin typeface="Arial" panose="020B0604020202020204"/>
                          <a:ea typeface="SimSun" panose="02010600030101010101" pitchFamily="2" charset="-122"/>
                        </a:rPr>
                        <a:t>Rs</a:t>
                      </a:r>
                      <a:r>
                        <a:rPr lang="en-US" sz="1600" b="1" i="0" dirty="0" smtClean="0">
                          <a:solidFill>
                            <a:srgbClr val="000000"/>
                          </a:solidFill>
                          <a:latin typeface="Arial" panose="020B0604020202020204"/>
                          <a:ea typeface="SimSun" panose="02010600030101010101" pitchFamily="2" charset="-122"/>
                        </a:rPr>
                        <a:t>. 1,02,286)</a:t>
                      </a:r>
                      <a:endParaRPr sz="16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MBA</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8099-8153</a:t>
                      </a:r>
                      <a:endParaRPr sz="1600" i="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12</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55</a:t>
                      </a:r>
                      <a:endParaRPr sz="1600" i="0" dirty="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54129.00</a:t>
                      </a:r>
                      <a:endParaRPr sz="1600" i="0" dirty="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423433">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MCA</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6950-6976</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14</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27</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17787.00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356659">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BBA, </a:t>
                      </a:r>
                      <a:r>
                        <a:rPr sz="1600" i="0" dirty="0" smtClean="0">
                          <a:solidFill>
                            <a:srgbClr val="000000"/>
                          </a:solidFill>
                          <a:latin typeface="Arial" panose="020B0604020202020204"/>
                          <a:ea typeface="SimSun" panose="02010600030101010101" pitchFamily="2" charset="-122"/>
                        </a:rPr>
                        <a:t>B.COM</a:t>
                      </a:r>
                      <a:endParaRPr lang="en-US" sz="1600" i="0" dirty="0" smtClean="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6748-6795</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20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48</a:t>
                      </a:r>
                      <a:endParaRPr sz="1600" i="0" dirty="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30370.00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64562">
                <a:tc rowSpan="3">
                  <a:txBody>
                    <a:bodyPr/>
                    <a:lstStyle/>
                    <a:p>
                      <a:pPr marL="85725" indent="0" algn="ctr" fontAlgn="ctr">
                        <a:lnSpc>
                          <a:spcPct val="107000"/>
                        </a:lnSpc>
                        <a:spcBef>
                          <a:spcPct val="0"/>
                        </a:spcBef>
                        <a:spcAft>
                          <a:spcPts val="800"/>
                        </a:spcAft>
                      </a:pPr>
                      <a:r>
                        <a:rPr sz="1600" i="0" dirty="0" smtClean="0">
                          <a:solidFill>
                            <a:srgbClr val="000000"/>
                          </a:solidFill>
                          <a:latin typeface="Arial" panose="020B0604020202020204"/>
                          <a:ea typeface="SimSun" panose="02010600030101010101" pitchFamily="2" charset="-122"/>
                        </a:rPr>
                        <a:t>2024-2025</a:t>
                      </a:r>
                      <a:endParaRPr lang="en-US" sz="1600" i="0" dirty="0" smtClean="0">
                        <a:solidFill>
                          <a:srgbClr val="000000"/>
                        </a:solidFill>
                        <a:latin typeface="Arial" panose="020B0604020202020204"/>
                        <a:ea typeface="SimSun" panose="02010600030101010101" pitchFamily="2" charset="-122"/>
                      </a:endParaRPr>
                    </a:p>
                    <a:p>
                      <a:pPr marL="85725" indent="0" algn="ctr" fontAlgn="ctr">
                        <a:lnSpc>
                          <a:spcPct val="107000"/>
                        </a:lnSpc>
                        <a:spcBef>
                          <a:spcPct val="0"/>
                        </a:spcBef>
                        <a:spcAft>
                          <a:spcPts val="800"/>
                        </a:spcAft>
                      </a:pPr>
                      <a:r>
                        <a:rPr lang="en-US" sz="1600" b="1" i="0" dirty="0" smtClean="0">
                          <a:solidFill>
                            <a:srgbClr val="000000"/>
                          </a:solidFill>
                          <a:latin typeface="Arial" panose="020B0604020202020204"/>
                          <a:ea typeface="SimSun" panose="02010600030101010101" pitchFamily="2" charset="-122"/>
                        </a:rPr>
                        <a:t>(</a:t>
                      </a:r>
                      <a:r>
                        <a:rPr lang="en-US" sz="1600" b="1" i="0" dirty="0" err="1" smtClean="0">
                          <a:solidFill>
                            <a:srgbClr val="000000"/>
                          </a:solidFill>
                          <a:latin typeface="Arial" panose="020B0604020202020204"/>
                          <a:ea typeface="SimSun" panose="02010600030101010101" pitchFamily="2" charset="-122"/>
                        </a:rPr>
                        <a:t>Rs</a:t>
                      </a:r>
                      <a:r>
                        <a:rPr lang="en-US" sz="1600" b="1" i="0" dirty="0" smtClean="0">
                          <a:solidFill>
                            <a:srgbClr val="000000"/>
                          </a:solidFill>
                          <a:latin typeface="Arial" panose="020B0604020202020204"/>
                          <a:ea typeface="SimSun" panose="02010600030101010101" pitchFamily="2" charset="-122"/>
                        </a:rPr>
                        <a:t>.</a:t>
                      </a:r>
                      <a:r>
                        <a:rPr lang="en-US" sz="1600" b="1" i="0" baseline="0" dirty="0" smtClean="0">
                          <a:solidFill>
                            <a:srgbClr val="000000"/>
                          </a:solidFill>
                          <a:latin typeface="Arial" panose="020B0604020202020204"/>
                          <a:ea typeface="SimSun" panose="02010600030101010101" pitchFamily="2" charset="-122"/>
                        </a:rPr>
                        <a:t> 1,95,789)</a:t>
                      </a:r>
                      <a:endParaRPr sz="16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MBA</a:t>
                      </a:r>
                      <a:endParaRPr sz="1600" i="0" dirty="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ctr">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7987-8098</a:t>
                      </a:r>
                      <a:endParaRPr sz="1600" i="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33</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112</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76499.00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60518">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MCA</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6873-6949</a:t>
                      </a:r>
                      <a:endParaRPr sz="1600" i="0" dirty="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24</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77</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88784.00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80088">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BBA, B.COM</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6698-6747</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14</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50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30506.00</a:t>
                      </a:r>
                      <a:endParaRPr sz="1600" i="0" dirty="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60518">
                <a:tc rowSpan="3">
                  <a:txBody>
                    <a:bodyPr/>
                    <a:lstStyle/>
                    <a:p>
                      <a:pPr marL="85725" indent="0" algn="ctr" fontAlgn="ctr">
                        <a:lnSpc>
                          <a:spcPct val="107000"/>
                        </a:lnSpc>
                        <a:spcBef>
                          <a:spcPct val="0"/>
                        </a:spcBef>
                        <a:spcAft>
                          <a:spcPts val="800"/>
                        </a:spcAft>
                      </a:pPr>
                      <a:r>
                        <a:rPr sz="1600" i="0" dirty="0" smtClean="0">
                          <a:solidFill>
                            <a:srgbClr val="000000"/>
                          </a:solidFill>
                          <a:latin typeface="Arial" panose="020B0604020202020204"/>
                          <a:ea typeface="SimSun" panose="02010600030101010101" pitchFamily="2" charset="-122"/>
                        </a:rPr>
                        <a:t>2023-2024</a:t>
                      </a:r>
                      <a:endParaRPr lang="en-US" sz="1600" i="0" dirty="0" smtClean="0">
                        <a:solidFill>
                          <a:srgbClr val="000000"/>
                        </a:solidFill>
                        <a:latin typeface="Arial" panose="020B0604020202020204"/>
                        <a:ea typeface="SimSun" panose="02010600030101010101" pitchFamily="2" charset="-122"/>
                      </a:endParaRPr>
                    </a:p>
                    <a:p>
                      <a:pPr marL="85725" indent="0" algn="ctr" fontAlgn="ctr">
                        <a:lnSpc>
                          <a:spcPct val="107000"/>
                        </a:lnSpc>
                        <a:spcBef>
                          <a:spcPct val="0"/>
                        </a:spcBef>
                        <a:spcAft>
                          <a:spcPts val="800"/>
                        </a:spcAft>
                      </a:pPr>
                      <a:r>
                        <a:rPr lang="en-US" sz="1600" b="1" i="0" dirty="0" smtClean="0">
                          <a:solidFill>
                            <a:srgbClr val="000000"/>
                          </a:solidFill>
                          <a:latin typeface="Arial" panose="020B0604020202020204"/>
                          <a:ea typeface="SimSun" panose="02010600030101010101" pitchFamily="2" charset="-122"/>
                        </a:rPr>
                        <a:t>(</a:t>
                      </a:r>
                      <a:r>
                        <a:rPr lang="en-US" sz="1600" b="1" i="0" dirty="0" err="1" smtClean="0">
                          <a:solidFill>
                            <a:srgbClr val="000000"/>
                          </a:solidFill>
                          <a:latin typeface="Arial" panose="020B0604020202020204"/>
                          <a:ea typeface="SimSun" panose="02010600030101010101" pitchFamily="2" charset="-122"/>
                        </a:rPr>
                        <a:t>Rs</a:t>
                      </a:r>
                      <a:r>
                        <a:rPr lang="en-US" sz="1600" b="1" i="0" dirty="0" smtClean="0">
                          <a:solidFill>
                            <a:srgbClr val="000000"/>
                          </a:solidFill>
                          <a:latin typeface="Arial" panose="020B0604020202020204"/>
                          <a:ea typeface="SimSun" panose="02010600030101010101" pitchFamily="2" charset="-122"/>
                        </a:rPr>
                        <a:t>. 5,36,531)</a:t>
                      </a:r>
                      <a:r>
                        <a:rPr sz="1600" b="1" i="0" dirty="0" smtClean="0">
                          <a:solidFill>
                            <a:srgbClr val="000000"/>
                          </a:solidFill>
                          <a:latin typeface="Arial" panose="020B0604020202020204"/>
                          <a:ea typeface="SimSun" panose="02010600030101010101" pitchFamily="2" charset="-122"/>
                        </a:rPr>
                        <a:t>  </a:t>
                      </a:r>
                      <a:endParaRPr sz="16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MBA</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7857-7986</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75</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126</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90146.00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61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MCA</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6503-6872</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130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370</a:t>
                      </a:r>
                      <a:endParaRPr sz="1600" i="0" dirty="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348052.00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78253">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BBA, B.COM</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6534-6697</a:t>
                      </a:r>
                      <a:endParaRPr sz="1600" i="0" dirty="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52</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164</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98153.00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61130">
                <a:tc rowSpan="3">
                  <a:txBody>
                    <a:bodyPr/>
                    <a:lstStyle/>
                    <a:p>
                      <a:pPr marL="85725" indent="0" algn="ctr" fontAlgn="ctr">
                        <a:lnSpc>
                          <a:spcPct val="107000"/>
                        </a:lnSpc>
                        <a:spcBef>
                          <a:spcPct val="0"/>
                        </a:spcBef>
                        <a:spcAft>
                          <a:spcPts val="800"/>
                        </a:spcAft>
                      </a:pPr>
                      <a:r>
                        <a:rPr sz="1600" i="0" dirty="0" smtClean="0">
                          <a:solidFill>
                            <a:srgbClr val="000000"/>
                          </a:solidFill>
                          <a:latin typeface="Arial" panose="020B0604020202020204"/>
                          <a:ea typeface="SimSun" panose="02010600030101010101" pitchFamily="2" charset="-122"/>
                        </a:rPr>
                        <a:t>2022-2023</a:t>
                      </a:r>
                      <a:endParaRPr lang="en-US" sz="1600" i="0" dirty="0" smtClean="0">
                        <a:solidFill>
                          <a:srgbClr val="000000"/>
                        </a:solidFill>
                        <a:latin typeface="Arial" panose="020B0604020202020204"/>
                        <a:ea typeface="SimSun" panose="02010600030101010101" pitchFamily="2" charset="-122"/>
                      </a:endParaRPr>
                    </a:p>
                    <a:p>
                      <a:pPr marL="85725" indent="0" algn="ctr" fontAlgn="ctr">
                        <a:lnSpc>
                          <a:spcPct val="107000"/>
                        </a:lnSpc>
                        <a:spcBef>
                          <a:spcPct val="0"/>
                        </a:spcBef>
                        <a:spcAft>
                          <a:spcPts val="800"/>
                        </a:spcAft>
                      </a:pPr>
                      <a:r>
                        <a:rPr lang="en-US" sz="1600" b="1" i="0" dirty="0" smtClean="0">
                          <a:solidFill>
                            <a:srgbClr val="000000"/>
                          </a:solidFill>
                          <a:latin typeface="Arial" panose="020B0604020202020204"/>
                          <a:ea typeface="SimSun" panose="02010600030101010101" pitchFamily="2" charset="-122"/>
                        </a:rPr>
                        <a:t>(</a:t>
                      </a:r>
                      <a:r>
                        <a:rPr lang="en-US" sz="1600" b="1" i="0" dirty="0" err="1" smtClean="0">
                          <a:solidFill>
                            <a:srgbClr val="000000"/>
                          </a:solidFill>
                          <a:latin typeface="Arial" panose="020B0604020202020204"/>
                          <a:ea typeface="SimSun" panose="02010600030101010101" pitchFamily="2" charset="-122"/>
                        </a:rPr>
                        <a:t>Rs</a:t>
                      </a:r>
                      <a:r>
                        <a:rPr lang="en-US" sz="1600" b="1" i="0" dirty="0" smtClean="0">
                          <a:solidFill>
                            <a:srgbClr val="000000"/>
                          </a:solidFill>
                          <a:latin typeface="Arial" panose="020B0604020202020204"/>
                          <a:ea typeface="SimSun" panose="02010600030101010101" pitchFamily="2" charset="-122"/>
                        </a:rPr>
                        <a:t>.</a:t>
                      </a:r>
                      <a:r>
                        <a:rPr lang="en-US" sz="1600" b="1" i="0" baseline="0" dirty="0" smtClean="0">
                          <a:solidFill>
                            <a:srgbClr val="000000"/>
                          </a:solidFill>
                          <a:latin typeface="Arial" panose="020B0604020202020204"/>
                          <a:ea typeface="SimSun" panose="02010600030101010101" pitchFamily="2" charset="-122"/>
                        </a:rPr>
                        <a:t> 1,46,453)</a:t>
                      </a:r>
                      <a:r>
                        <a:rPr sz="1600" b="1" i="0" dirty="0" smtClean="0">
                          <a:solidFill>
                            <a:srgbClr val="000000"/>
                          </a:solidFill>
                          <a:latin typeface="Arial" panose="020B0604020202020204"/>
                          <a:ea typeface="SimSun" panose="02010600030101010101" pitchFamily="2" charset="-122"/>
                        </a:rPr>
                        <a:t>  </a:t>
                      </a:r>
                      <a:endParaRPr sz="16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MBA</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7671-7856</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63</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186</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95721.00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60518">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MCA</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6465-6502</a:t>
                      </a:r>
                      <a:endParaRPr sz="1600" i="0" dirty="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9</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38</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23935.00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77641">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BBA, B.COM</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6471-6533</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8</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63</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26803.00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61130">
                <a:tc rowSpan="3">
                  <a:txBody>
                    <a:bodyPr/>
                    <a:lstStyle/>
                    <a:p>
                      <a:pPr marL="85725" indent="0" algn="ctr" fontAlgn="ctr">
                        <a:lnSpc>
                          <a:spcPct val="107000"/>
                        </a:lnSpc>
                        <a:spcBef>
                          <a:spcPct val="0"/>
                        </a:spcBef>
                        <a:spcAft>
                          <a:spcPts val="800"/>
                        </a:spcAft>
                      </a:pPr>
                      <a:r>
                        <a:rPr sz="1600" i="0" dirty="0" smtClean="0">
                          <a:solidFill>
                            <a:srgbClr val="000000"/>
                          </a:solidFill>
                          <a:latin typeface="Arial" panose="020B0604020202020204"/>
                          <a:ea typeface="SimSun" panose="02010600030101010101" pitchFamily="2" charset="-122"/>
                        </a:rPr>
                        <a:t>2021-2022</a:t>
                      </a:r>
                      <a:endParaRPr lang="en-US" sz="1600" i="0" dirty="0" smtClean="0">
                        <a:solidFill>
                          <a:srgbClr val="000000"/>
                        </a:solidFill>
                        <a:latin typeface="Arial" panose="020B0604020202020204"/>
                        <a:ea typeface="SimSun" panose="02010600030101010101" pitchFamily="2" charset="-122"/>
                      </a:endParaRPr>
                    </a:p>
                    <a:p>
                      <a:pPr marL="85725" indent="0" algn="ctr" fontAlgn="ctr">
                        <a:lnSpc>
                          <a:spcPct val="107000"/>
                        </a:lnSpc>
                        <a:spcBef>
                          <a:spcPct val="0"/>
                        </a:spcBef>
                        <a:spcAft>
                          <a:spcPts val="800"/>
                        </a:spcAft>
                      </a:pPr>
                      <a:r>
                        <a:rPr lang="en-US" sz="1600" b="1" i="0" dirty="0" smtClean="0">
                          <a:solidFill>
                            <a:srgbClr val="000000"/>
                          </a:solidFill>
                          <a:latin typeface="Arial" panose="020B0604020202020204"/>
                          <a:ea typeface="SimSun" panose="02010600030101010101" pitchFamily="2" charset="-122"/>
                        </a:rPr>
                        <a:t>(</a:t>
                      </a:r>
                      <a:r>
                        <a:rPr lang="en-US" sz="1600" b="1" i="0" dirty="0" err="1" smtClean="0">
                          <a:solidFill>
                            <a:srgbClr val="000000"/>
                          </a:solidFill>
                          <a:latin typeface="Arial" panose="020B0604020202020204"/>
                          <a:ea typeface="SimSun" panose="02010600030101010101" pitchFamily="2" charset="-122"/>
                        </a:rPr>
                        <a:t>Rs</a:t>
                      </a:r>
                      <a:r>
                        <a:rPr lang="en-US" sz="1600" b="1" i="0" dirty="0" smtClean="0">
                          <a:solidFill>
                            <a:srgbClr val="000000"/>
                          </a:solidFill>
                          <a:latin typeface="Arial" panose="020B0604020202020204"/>
                          <a:ea typeface="SimSun" panose="02010600030101010101" pitchFamily="2" charset="-122"/>
                        </a:rPr>
                        <a:t>. 74,974)</a:t>
                      </a:r>
                      <a:endParaRPr sz="1600" b="1" i="0" dirty="0">
                        <a:solidFill>
                          <a:srgbClr val="000000"/>
                        </a:solidFill>
                        <a:latin typeface="Arial" panose="020B0604020202020204"/>
                        <a:ea typeface="SimSun" panose="02010600030101010101" pitchFamily="2" charset="-122"/>
                      </a:endParaRPr>
                    </a:p>
                  </a:txBody>
                  <a:tcPr marL="68580" marR="6858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dirty="0">
                          <a:solidFill>
                            <a:srgbClr val="000000"/>
                          </a:solidFill>
                          <a:latin typeface="Arial" panose="020B0604020202020204"/>
                          <a:ea typeface="SimSun" panose="02010600030101010101" pitchFamily="2" charset="-122"/>
                        </a:rPr>
                        <a:t>MBA</a:t>
                      </a:r>
                      <a:endParaRPr sz="1600" i="0" dirty="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7606-7670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11</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65</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4982.00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60518">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MCA</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6408-6464</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30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57</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46161.00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79476">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BBA, B.COM</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6411-6470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9</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60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23831.00</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r h="260518">
                <a:tc gridSpan="3">
                  <a:txBody>
                    <a:bodyPr/>
                    <a:lstStyle/>
                    <a:p>
                      <a:pPr marL="85725" indent="0" algn="ctr">
                        <a:lnSpc>
                          <a:spcPct val="107000"/>
                        </a:lnSpc>
                        <a:spcBef>
                          <a:spcPct val="0"/>
                        </a:spcBef>
                        <a:spcAft>
                          <a:spcPts val="800"/>
                        </a:spcAft>
                      </a:pPr>
                      <a:r>
                        <a:rPr sz="1600" i="0">
                          <a:solidFill>
                            <a:srgbClr val="000000"/>
                          </a:solidFill>
                          <a:latin typeface="Arial" panose="020B0604020202020204"/>
                          <a:ea typeface="SimSun" panose="02010600030101010101" pitchFamily="2" charset="-122"/>
                        </a:rPr>
                        <a:t> </a:t>
                      </a:r>
                      <a:endParaRPr sz="1600"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marL="85725" indent="0" algn="ctr" fontAlgn="b">
                        <a:lnSpc>
                          <a:spcPct val="107000"/>
                        </a:lnSpc>
                        <a:spcBef>
                          <a:spcPct val="0"/>
                        </a:spcBef>
                        <a:spcAft>
                          <a:spcPts val="800"/>
                        </a:spcAft>
                      </a:pPr>
                      <a:r>
                        <a:rPr sz="1600" b="1" i="0">
                          <a:solidFill>
                            <a:srgbClr val="000000"/>
                          </a:solidFill>
                          <a:latin typeface="Arial" panose="020B0604020202020204"/>
                          <a:ea typeface="SimSun" panose="02010600030101010101" pitchFamily="2" charset="-122"/>
                        </a:rPr>
                        <a:t>504</a:t>
                      </a:r>
                      <a:endParaRPr sz="1600" b="1"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b="1" i="0">
                          <a:solidFill>
                            <a:srgbClr val="000000"/>
                          </a:solidFill>
                          <a:latin typeface="Arial" panose="020B0604020202020204"/>
                          <a:ea typeface="SimSun" panose="02010600030101010101" pitchFamily="2" charset="-122"/>
                        </a:rPr>
                        <a:t>1498</a:t>
                      </a:r>
                      <a:endParaRPr sz="1600" b="1" i="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c>
                  <a:txBody>
                    <a:bodyPr/>
                    <a:lstStyle/>
                    <a:p>
                      <a:pPr marL="85725" indent="0" algn="ctr" fontAlgn="b">
                        <a:lnSpc>
                          <a:spcPct val="107000"/>
                        </a:lnSpc>
                        <a:spcBef>
                          <a:spcPct val="0"/>
                        </a:spcBef>
                        <a:spcAft>
                          <a:spcPts val="800"/>
                        </a:spcAft>
                      </a:pPr>
                      <a:r>
                        <a:rPr sz="1600" b="1" i="0" dirty="0">
                          <a:solidFill>
                            <a:srgbClr val="000000"/>
                          </a:solidFill>
                          <a:latin typeface="Arial" panose="020B0604020202020204"/>
                          <a:ea typeface="SimSun" panose="02010600030101010101" pitchFamily="2" charset="-122"/>
                        </a:rPr>
                        <a:t>1055859.00</a:t>
                      </a:r>
                      <a:endParaRPr sz="1600" b="1" i="0" dirty="0">
                        <a:solidFill>
                          <a:srgbClr val="000000"/>
                        </a:solidFill>
                        <a:latin typeface="Arial" panose="020B0604020202020204"/>
                        <a:ea typeface="SimSun" panose="02010600030101010101" pitchFamily="2" charset="-122"/>
                      </a:endParaRPr>
                    </a:p>
                  </a:txBody>
                  <a:tcPr marL="68580" marR="68580" marT="0"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C5E0B3"/>
                    </a:solidFill>
                  </a:tcPr>
                </a:tc>
              </a:tr>
            </a:tbl>
          </a:graphicData>
        </a:graphic>
      </p:graphicFrame>
    </p:spTree>
  </p:cSld>
  <p:clrMapOvr>
    <a:masterClrMapping/>
  </p:clrMapOvr>
  <p:transition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915" y="152400"/>
            <a:ext cx="8350885" cy="990600"/>
          </a:xfrm>
        </p:spPr>
        <p:txBody>
          <a:bodyPr>
            <a:noAutofit/>
          </a:bodyPr>
          <a:lstStyle/>
          <a:p>
            <a:br>
              <a:rPr lang="en-US" sz="2800" b="1" dirty="0" smtClean="0">
                <a:latin typeface="Algerian" panose="04020705040A02060702" pitchFamily="82" charset="0"/>
              </a:rPr>
            </a:br>
            <a:r>
              <a:rPr lang="en-US" sz="2800" b="1" dirty="0" smtClean="0">
                <a:latin typeface="Algerian" panose="04020705040A02060702" pitchFamily="82" charset="0"/>
              </a:rPr>
              <a:t>NO</a:t>
            </a:r>
            <a:r>
              <a:rPr lang="en-US" sz="2800" b="1" dirty="0">
                <a:latin typeface="Algerian" panose="04020705040A02060702" pitchFamily="82" charset="0"/>
              </a:rPr>
              <a:t>. OF TITLES WEEDED OUT /MISSING/PRICE </a:t>
            </a:r>
            <a:r>
              <a:rPr lang="en-US" sz="2800" b="1" dirty="0" smtClean="0">
                <a:latin typeface="Algerian" panose="04020705040A02060702" pitchFamily="82" charset="0"/>
              </a:rPr>
              <a:t>PAID</a:t>
            </a:r>
            <a:endParaRPr lang="en-US" sz="4000" dirty="0">
              <a:latin typeface="Algerian" panose="04020705040A02060702" pitchFamily="82" charset="0"/>
            </a:endParaRPr>
          </a:p>
        </p:txBody>
      </p:sp>
      <p:graphicFrame>
        <p:nvGraphicFramePr>
          <p:cNvPr id="7" name="Table 6"/>
          <p:cNvGraphicFramePr/>
          <p:nvPr>
            <p:custDataLst>
              <p:tags r:id="rId1"/>
            </p:custDataLst>
          </p:nvPr>
        </p:nvGraphicFramePr>
        <p:xfrm>
          <a:off x="228599" y="1143000"/>
          <a:ext cx="8712201" cy="5194935"/>
        </p:xfrm>
        <a:graphic>
          <a:graphicData uri="http://schemas.openxmlformats.org/drawingml/2006/table">
            <a:tbl>
              <a:tblPr>
                <a:tableStyleId>{35758FB7-9AC5-4552-8A53-C91805E547FA}</a:tableStyleId>
              </a:tblPr>
              <a:tblGrid>
                <a:gridCol w="1295401"/>
                <a:gridCol w="1066800"/>
                <a:gridCol w="1143000"/>
                <a:gridCol w="2209800"/>
                <a:gridCol w="2133600"/>
                <a:gridCol w="863600"/>
              </a:tblGrid>
              <a:tr h="685800">
                <a:tc>
                  <a:txBody>
                    <a:bodyPr/>
                    <a:lstStyle/>
                    <a:p>
                      <a:pPr marL="59055" indent="0" algn="ctr"/>
                      <a:r>
                        <a:rPr lang="en-US" sz="2400" b="1" i="0" dirty="0" smtClean="0">
                          <a:solidFill>
                            <a:srgbClr val="000000"/>
                          </a:solidFill>
                          <a:latin typeface="Calibri" panose="020F0502020204030204"/>
                          <a:ea typeface="SimSun" panose="02010600030101010101" pitchFamily="2" charset="-122"/>
                        </a:rPr>
                        <a:t>YEAR</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MBA</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DCA</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421005" algn="l" fontAlgn="b">
                        <a:spcBef>
                          <a:spcPct val="0"/>
                        </a:spcBef>
                        <a:spcAft>
                          <a:spcPct val="0"/>
                        </a:spcAft>
                      </a:pPr>
                      <a:r>
                        <a:rPr sz="2400" b="1" dirty="0" smtClean="0"/>
                        <a:t>BBA/B.COM</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a:spcBef>
                          <a:spcPct val="0"/>
                        </a:spcBef>
                        <a:spcAft>
                          <a:spcPct val="0"/>
                        </a:spcAft>
                      </a:pPr>
                      <a:r>
                        <a:rPr sz="2400" dirty="0"/>
                        <a:t> </a:t>
                      </a:r>
                      <a:r>
                        <a:rPr lang="en-US" sz="2400" b="1" dirty="0" smtClean="0"/>
                        <a:t>STATUS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a:spcBef>
                          <a:spcPct val="0"/>
                        </a:spcBef>
                        <a:spcAft>
                          <a:spcPct val="0"/>
                        </a:spcAft>
                      </a:pPr>
                      <a:r>
                        <a:rPr lang="en-US" sz="2400" b="1" dirty="0" smtClean="0"/>
                        <a:t>NO.</a:t>
                      </a:r>
                      <a:r>
                        <a:rPr sz="2400" dirty="0"/>
                        <a:t> </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1520">
                <a:tc>
                  <a:txBody>
                    <a:bodyPr/>
                    <a:lstStyle/>
                    <a:p>
                      <a:pPr marL="59055" indent="0" algn="ctr" fontAlgn="b">
                        <a:spcBef>
                          <a:spcPct val="0"/>
                        </a:spcBef>
                        <a:spcAft>
                          <a:spcPct val="0"/>
                        </a:spcAft>
                      </a:pPr>
                      <a:r>
                        <a:rPr sz="2400"/>
                        <a:t>2013</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0</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20</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0</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MISSING </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20</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2795">
                <a:tc>
                  <a:txBody>
                    <a:bodyPr/>
                    <a:lstStyle/>
                    <a:p>
                      <a:pPr marL="59055" indent="0" algn="ctr" fontAlgn="b">
                        <a:spcBef>
                          <a:spcPct val="0"/>
                        </a:spcBef>
                        <a:spcAft>
                          <a:spcPct val="0"/>
                        </a:spcAft>
                      </a:pPr>
                      <a:r>
                        <a:rPr sz="2400"/>
                        <a:t>2014</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116</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193</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0</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WEEDED OUT</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309</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0255">
                <a:tc>
                  <a:txBody>
                    <a:bodyPr/>
                    <a:lstStyle/>
                    <a:p>
                      <a:pPr marL="59055" indent="0" algn="ctr" fontAlgn="b">
                        <a:spcBef>
                          <a:spcPct val="0"/>
                        </a:spcBef>
                        <a:spcAft>
                          <a:spcPct val="0"/>
                        </a:spcAft>
                      </a:pPr>
                      <a:r>
                        <a:rPr sz="2400"/>
                        <a:t>2016</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127</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0</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0</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WEEDED OUT</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127</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1520">
                <a:tc>
                  <a:txBody>
                    <a:bodyPr/>
                    <a:lstStyle/>
                    <a:p>
                      <a:pPr marL="59055" indent="0" algn="ctr" fontAlgn="b">
                        <a:spcBef>
                          <a:spcPct val="0"/>
                        </a:spcBef>
                        <a:spcAft>
                          <a:spcPct val="0"/>
                        </a:spcAft>
                      </a:pPr>
                      <a:r>
                        <a:rPr sz="2400"/>
                        <a:t>2023</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22</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31</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30</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MISSING </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83</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1520">
                <a:tc>
                  <a:txBody>
                    <a:bodyPr/>
                    <a:lstStyle/>
                    <a:p>
                      <a:pPr marL="59055" indent="0" algn="ctr" fontAlgn="b">
                        <a:spcBef>
                          <a:spcPct val="0"/>
                        </a:spcBef>
                        <a:spcAft>
                          <a:spcPct val="0"/>
                        </a:spcAft>
                      </a:pPr>
                      <a:r>
                        <a:rPr sz="2400"/>
                        <a:t>2025</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18</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28</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11</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MISSING </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57</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1525">
                <a:tc>
                  <a:txBody>
                    <a:bodyPr/>
                    <a:lstStyle/>
                    <a:p>
                      <a:pPr marL="59055" indent="0" algn="ctr" fontAlgn="b">
                        <a:spcBef>
                          <a:spcPct val="0"/>
                        </a:spcBef>
                        <a:spcAft>
                          <a:spcPct val="0"/>
                        </a:spcAft>
                      </a:pPr>
                      <a:r>
                        <a:rPr sz="2400"/>
                        <a:t>2008 TO 2026</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34</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18</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a:t>79</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ctr">
                        <a:spcBef>
                          <a:spcPct val="0"/>
                        </a:spcBef>
                        <a:spcAft>
                          <a:spcPct val="0"/>
                        </a:spcAft>
                      </a:pPr>
                      <a:r>
                        <a:rPr sz="2400" dirty="0"/>
                        <a:t>PRICE PAID</a:t>
                      </a:r>
                      <a:endParaRPr sz="2400" b="1" i="0" dirty="0">
                        <a:solidFill>
                          <a:srgbClr val="000000"/>
                        </a:solidFill>
                        <a:latin typeface="Calibri" panose="020F0502020204030204"/>
                        <a:ea typeface="SimSun"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dirty="0"/>
                        <a:t>131</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advTm="1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Autofit/>
          </a:bodyPr>
          <a:lstStyle/>
          <a:p>
            <a:r>
              <a:rPr lang="en-US" sz="6600" dirty="0">
                <a:latin typeface="Algerian" panose="04020705040A02060702" pitchFamily="82" charset="0"/>
              </a:rPr>
              <a:t>TECHNICAL SECTION </a:t>
            </a:r>
            <a:endParaRPr lang="en-US" sz="6600" dirty="0">
              <a:latin typeface="Algerian" panose="04020705040A02060702" pitchFamily="82" charset="0"/>
            </a:endParaRPr>
          </a:p>
        </p:txBody>
      </p:sp>
      <p:pic>
        <p:nvPicPr>
          <p:cNvPr id="4" name="Content Placeholder 3" descr="1: Screenshot of DDC Source:(https://www.google.co.in/search?q=ddc+23rd+edition+image&amp;source=lnms&amp;tbm=isch&amp;sa=X ved=0ahUKEwiy19yEm6PcAhUYT48KHf9QBTgQ_AUICigB&amp;biw=1366&amp;bih=634#imgrc=gGWcFVf epvzsUM:) 3.4.1.1. Dewey Decimal Classification: DDC is most widely used classification scheme in libraries.DDC is a general knowledge organization tool which is continuously revised to keep pace with knowledge. The system was conceived by Melvil Dewey in 1873 and was first published in 1876. It is published by OCLC (Online Computer Library Center). DDC share dewey numbers through a variety of means such as WorldCat, the OCLC. The DDC has been translated into more than 30 languages. The system is developed and maintained in a national bibliographic agency, the Library of Congress. The Dewey editorial office is located in the Decimal Classification Division of the Library of Congress. The editors prepare proposed schedule revisions and expansions and forward the proposals to the Dewey Decimal Classification Editorial Policy Committee (EPC) for review and recommended action. The EPC (Editorial Policy Committee) is a ten-member international board whose main function is to give advice the editors and OCLC on matters relating to changes, innovations and the general development of the Classification. Its members come from national, public, special and academic libraries and represent the interest of DDC users. a) Editions of DDC: DDC is published in full and abridged editions in both forms such as print and electronic versions. The abridged edition based on logical truncation of the notational and structural hierarchy of the corresponding full edition. The electronic versions of Web Dewey are"/>
          <p:cNvPicPr>
            <a:picLocks noGrp="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762000" y="1600200"/>
            <a:ext cx="7924800" cy="2590800"/>
          </a:xfrm>
          <a:prstGeom prst="rect">
            <a:avLst/>
          </a:prstGeom>
          <a:noFill/>
          <a:ln>
            <a:noFill/>
          </a:ln>
        </p:spPr>
      </p:pic>
      <p:sp>
        <p:nvSpPr>
          <p:cNvPr id="5" name="Rectangle 4"/>
          <p:cNvSpPr/>
          <p:nvPr/>
        </p:nvSpPr>
        <p:spPr>
          <a:xfrm>
            <a:off x="952500" y="4191000"/>
            <a:ext cx="7543800" cy="1938992"/>
          </a:xfrm>
          <a:prstGeom prst="rect">
            <a:avLst/>
          </a:prstGeom>
        </p:spPr>
        <p:txBody>
          <a:bodyPr wrap="square">
            <a:spAutoFit/>
          </a:bodyPr>
          <a:lstStyle/>
          <a:p>
            <a:r>
              <a:rPr lang="en-US" sz="2400" dirty="0">
                <a:latin typeface="Calibri" panose="020F0502020204030204" pitchFamily="34" charset="0"/>
                <a:ea typeface="SimSun" panose="02010600030101010101" pitchFamily="2" charset="-122"/>
                <a:cs typeface="Calibri" panose="020F0502020204030204" pitchFamily="34" charset="0"/>
              </a:rPr>
              <a:t>FOR INFORMATION STORAGE &amp; RETRIEVAL, PROPER CLASSIFICATION &amp; CATALOGUING OF EACH DOCUMENT IS DONE. LIBRARY IS USING </a:t>
            </a:r>
            <a:r>
              <a:rPr lang="en-US" sz="2400" b="1" dirty="0">
                <a:latin typeface="Calibri" panose="020F0502020204030204" pitchFamily="34" charset="0"/>
                <a:ea typeface="SimSun" panose="02010600030101010101" pitchFamily="2" charset="-122"/>
                <a:cs typeface="Calibri" panose="020F0502020204030204" pitchFamily="34" charset="0"/>
              </a:rPr>
              <a:t>DEWEY DECIMAL CLASSIFICATION (DDC)</a:t>
            </a:r>
            <a:r>
              <a:rPr lang="en-US" sz="2400" dirty="0">
                <a:latin typeface="Calibri" panose="020F0502020204030204" pitchFamily="34" charset="0"/>
                <a:ea typeface="SimSun" panose="02010600030101010101" pitchFamily="2" charset="-122"/>
                <a:cs typeface="Calibri" panose="020F0502020204030204" pitchFamily="34" charset="0"/>
              </a:rPr>
              <a:t> FOR CLASSIFICATION OF ITS DOCUMENTS</a:t>
            </a:r>
            <a:endParaRPr lang="en-US" sz="2400" dirty="0"/>
          </a:p>
        </p:txBody>
      </p:sp>
    </p:spTree>
  </p:cSld>
  <p:clrMapOvr>
    <a:masterClrMapping/>
  </p:clrMapOvr>
  <p:transition advTm="1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dirty="0" smtClean="0">
                <a:latin typeface="Algerian" panose="04020705040A02060702" pitchFamily="82" charset="0"/>
              </a:rPr>
              <a:t>REFERENCE SECTION</a:t>
            </a:r>
            <a:endParaRPr lang="en-US" sz="6600" dirty="0">
              <a:latin typeface="Algerian" panose="04020705040A02060702" pitchFamily="82" charset="0"/>
            </a:endParaRPr>
          </a:p>
        </p:txBody>
      </p:sp>
      <p:pic>
        <p:nvPicPr>
          <p:cNvPr id="6" name="Content Placeholder 5" descr="C:\Users\admin\Desktop\DJI_20240604143902_0265_D.jp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609600" y="1417638"/>
            <a:ext cx="8077200" cy="490696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12594"/>
            <a:ext cx="8458200" cy="6293006"/>
          </a:xfrm>
          <a:ln w="12700">
            <a:solidFill>
              <a:schemeClr val="tx1"/>
            </a:solidFill>
          </a:ln>
        </p:spPr>
        <p:txBody>
          <a:bodyPr>
            <a:normAutofit/>
          </a:bodyPr>
          <a:lstStyle/>
          <a:p>
            <a:r>
              <a:rPr lang="en-US" dirty="0" smtClean="0"/>
              <a:t>   </a:t>
            </a:r>
            <a:br>
              <a:rPr lang="en-US" dirty="0" smtClean="0"/>
            </a:br>
            <a:br>
              <a:rPr lang="en-US" dirty="0"/>
            </a:br>
            <a:br>
              <a:rPr lang="en-US" dirty="0" smtClean="0"/>
            </a:br>
            <a:r>
              <a:rPr lang="en-US" dirty="0" smtClean="0">
                <a:latin typeface="Algerian" panose="04020705040A02060702" pitchFamily="82" charset="0"/>
              </a:rPr>
              <a:t>COLLEGE WEBSITE</a:t>
            </a:r>
            <a:r>
              <a:rPr lang="en-US" dirty="0" smtClean="0"/>
              <a:t>                      </a:t>
            </a:r>
            <a:br>
              <a:rPr lang="en-US" dirty="0" smtClean="0"/>
            </a:br>
            <a:r>
              <a:rPr lang="en-US" dirty="0" smtClean="0">
                <a:solidFill>
                  <a:srgbClr val="800000"/>
                </a:solidFill>
              </a:rPr>
              <a:t>   </a:t>
            </a:r>
            <a:r>
              <a:rPr lang="en-US" dirty="0" smtClean="0">
                <a:solidFill>
                  <a:srgbClr val="800000"/>
                </a:solidFill>
                <a:hlinkClick r:id="rId1"/>
              </a:rPr>
              <a:t>http://cbsmohali.org/ </a:t>
            </a:r>
            <a:br>
              <a:rPr lang="en-US" dirty="0" smtClean="0">
                <a:solidFill>
                  <a:srgbClr val="800000"/>
                </a:solidFill>
              </a:rPr>
            </a:br>
            <a:r>
              <a:rPr lang="en-US" dirty="0" smtClean="0"/>
              <a:t>    </a:t>
            </a:r>
            <a:br>
              <a:rPr lang="en-US" dirty="0" smtClean="0"/>
            </a:br>
            <a:r>
              <a:rPr lang="en-US" dirty="0" smtClean="0"/>
              <a:t>  </a:t>
            </a:r>
            <a:r>
              <a:rPr lang="en-US" dirty="0" smtClean="0">
                <a:latin typeface="Algerian" panose="04020705040A02060702" pitchFamily="82" charset="0"/>
              </a:rPr>
              <a:t>LIBRARY SOFTWARE </a:t>
            </a:r>
            <a:r>
              <a:rPr lang="en-US" dirty="0" smtClean="0"/>
              <a:t>                                   </a:t>
            </a:r>
            <a:br>
              <a:rPr lang="en-US" dirty="0" smtClean="0"/>
            </a:br>
            <a:r>
              <a:rPr lang="en-US" dirty="0" smtClean="0">
                <a:solidFill>
                  <a:srgbClr val="C00000"/>
                </a:solidFill>
              </a:rPr>
              <a:t>LIBSYS</a:t>
            </a:r>
            <a:r>
              <a:rPr lang="en-US" dirty="0" smtClean="0"/>
              <a:t>            </a:t>
            </a:r>
            <a:endParaRPr lang="en-US" dirty="0">
              <a:solidFill>
                <a:srgbClr val="C00000"/>
              </a:solidFill>
            </a:endParaRPr>
          </a:p>
        </p:txBody>
      </p:sp>
      <p:sp>
        <p:nvSpPr>
          <p:cNvPr id="3" name="AutoShape 2" descr="C:\Users\admin\Desktop\bnyluvr3.me0.webp"/>
          <p:cNvSpPr>
            <a:spLocks noChangeAspect="1" noChangeArrowheads="1"/>
          </p:cNvSpPr>
          <p:nvPr/>
        </p:nvSpPr>
        <p:spPr bwMode="auto">
          <a:xfrm>
            <a:off x="155574" y="-144463"/>
            <a:ext cx="2816225" cy="15922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 name="Picture 1" descr="IMG_256"/>
          <p:cNvPicPr>
            <a:picLocks noChangeAspect="1"/>
          </p:cNvPicPr>
          <p:nvPr/>
        </p:nvPicPr>
        <p:blipFill>
          <a:blip r:embed="rId2"/>
          <a:stretch>
            <a:fillRect/>
          </a:stretch>
        </p:blipFill>
        <p:spPr>
          <a:xfrm>
            <a:off x="1828800" y="990600"/>
            <a:ext cx="5638800" cy="127571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Algerian" panose="04020705040A02060702" pitchFamily="82" charset="0"/>
              </a:rPr>
              <a:t> CIRCULATION SECTION</a:t>
            </a:r>
            <a:endParaRPr lang="en-US" sz="6000" dirty="0">
              <a:latin typeface="Algerian" panose="04020705040A02060702" pitchFamily="82" charset="0"/>
            </a:endParaRPr>
          </a:p>
        </p:txBody>
      </p:sp>
      <p:pic>
        <p:nvPicPr>
          <p:cNvPr id="5" name="Content Placeholder 4"/>
          <p:cNvPicPr>
            <a:picLocks noGrp="1" noChangeAspect="1"/>
          </p:cNvPicPr>
          <p:nvPr>
            <p:ph idx="1"/>
          </p:nvPr>
        </p:nvPicPr>
        <p:blipFill>
          <a:blip r:embed="rId1"/>
          <a:stretch>
            <a:fillRect/>
          </a:stretch>
        </p:blipFill>
        <p:spPr>
          <a:xfrm>
            <a:off x="548922" y="1295400"/>
            <a:ext cx="8290278" cy="505936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normAutofit/>
          </a:bodyPr>
          <a:lstStyle/>
          <a:p>
            <a:r>
              <a:rPr lang="en-US" sz="5400" dirty="0" smtClean="0">
                <a:latin typeface="Algerian" panose="04020705040A02060702" pitchFamily="82" charset="0"/>
              </a:rPr>
              <a:t>CIRCULATION SCHEDULE</a:t>
            </a:r>
            <a:endParaRPr lang="en-US" sz="5400" dirty="0">
              <a:latin typeface="Algerian" panose="04020705040A02060702" pitchFamily="82" charset="0"/>
            </a:endParaRPr>
          </a:p>
        </p:txBody>
      </p:sp>
      <p:sp>
        <p:nvSpPr>
          <p:cNvPr id="3" name="Content Placeholder 2"/>
          <p:cNvSpPr>
            <a:spLocks noGrp="1"/>
          </p:cNvSpPr>
          <p:nvPr>
            <p:ph idx="1"/>
          </p:nvPr>
        </p:nvSpPr>
        <p:spPr>
          <a:xfrm>
            <a:off x="228600" y="1600200"/>
            <a:ext cx="8610600" cy="4525963"/>
          </a:xfrm>
        </p:spPr>
        <p:txBody>
          <a:bodyPr>
            <a:normAutofit fontScale="70000" lnSpcReduction="20000"/>
          </a:bodyPr>
          <a:lstStyle/>
          <a:p>
            <a:pPr lvl="0">
              <a:buFont typeface="Wingdings" panose="05000000000000000000" pitchFamily="2" charset="2"/>
              <a:buChar char="q"/>
            </a:pPr>
            <a:r>
              <a:rPr lang="en-US" sz="2600" b="1" dirty="0">
                <a:solidFill>
                  <a:srgbClr val="0070C0"/>
                </a:solidFill>
              </a:rPr>
              <a:t>NUMBER OF BOOKS ISSUED TO EACH </a:t>
            </a:r>
            <a:r>
              <a:rPr lang="en-US" sz="2600" b="1" dirty="0" smtClean="0">
                <a:solidFill>
                  <a:srgbClr val="0070C0"/>
                </a:solidFill>
              </a:rPr>
              <a:t>STUDENT                                 3 </a:t>
            </a:r>
            <a:r>
              <a:rPr lang="en-US" sz="2600" b="1" dirty="0">
                <a:solidFill>
                  <a:srgbClr val="0070C0"/>
                </a:solidFill>
              </a:rPr>
              <a:t>BOOKS</a:t>
            </a:r>
            <a:endParaRPr lang="en-US" sz="2600" dirty="0">
              <a:solidFill>
                <a:srgbClr val="0070C0"/>
              </a:solidFill>
            </a:endParaRPr>
          </a:p>
          <a:p>
            <a:pPr lvl="0">
              <a:buFont typeface="Wingdings" panose="05000000000000000000" pitchFamily="2" charset="2"/>
              <a:buChar char="q"/>
            </a:pPr>
            <a:r>
              <a:rPr lang="en-US" sz="2600" b="1" dirty="0">
                <a:solidFill>
                  <a:srgbClr val="0070C0"/>
                </a:solidFill>
              </a:rPr>
              <a:t>PERIOD OF RETENTION        </a:t>
            </a:r>
            <a:r>
              <a:rPr lang="en-US" sz="2600" dirty="0">
                <a:solidFill>
                  <a:srgbClr val="0070C0"/>
                </a:solidFill>
              </a:rPr>
              <a:t> </a:t>
            </a:r>
            <a:r>
              <a:rPr lang="en-US" sz="2600" dirty="0" smtClean="0">
                <a:solidFill>
                  <a:srgbClr val="0070C0"/>
                </a:solidFill>
              </a:rPr>
              <a:t>                                                                   </a:t>
            </a:r>
            <a:r>
              <a:rPr lang="en-US" sz="2600" b="1" dirty="0" smtClean="0">
                <a:solidFill>
                  <a:srgbClr val="0070C0"/>
                </a:solidFill>
              </a:rPr>
              <a:t>21 </a:t>
            </a:r>
            <a:r>
              <a:rPr lang="en-US" sz="2600" b="1" dirty="0">
                <a:solidFill>
                  <a:srgbClr val="0070C0"/>
                </a:solidFill>
              </a:rPr>
              <a:t>DAYS</a:t>
            </a:r>
            <a:endParaRPr lang="en-US" sz="2600" dirty="0">
              <a:solidFill>
                <a:srgbClr val="0070C0"/>
              </a:solidFill>
            </a:endParaRPr>
          </a:p>
          <a:p>
            <a:pPr lvl="0">
              <a:buFont typeface="Wingdings" panose="05000000000000000000" pitchFamily="2" charset="2"/>
              <a:buChar char="q"/>
            </a:pPr>
            <a:r>
              <a:rPr lang="en-US" sz="2600" b="1" dirty="0" smtClean="0">
                <a:solidFill>
                  <a:srgbClr val="0070C0"/>
                </a:solidFill>
              </a:rPr>
              <a:t>MERITORIOUS/SC  </a:t>
            </a:r>
            <a:r>
              <a:rPr lang="en-US" sz="2600" b="1" dirty="0">
                <a:solidFill>
                  <a:srgbClr val="0070C0"/>
                </a:solidFill>
              </a:rPr>
              <a:t>STUDENTS  GET   </a:t>
            </a:r>
            <a:r>
              <a:rPr lang="en-US" sz="2600" dirty="0">
                <a:solidFill>
                  <a:srgbClr val="0070C0"/>
                </a:solidFill>
              </a:rPr>
              <a:t> </a:t>
            </a:r>
            <a:r>
              <a:rPr lang="en-US" sz="2600" dirty="0" smtClean="0">
                <a:solidFill>
                  <a:srgbClr val="0070C0"/>
                </a:solidFill>
              </a:rPr>
              <a:t>                                           </a:t>
            </a:r>
            <a:r>
              <a:rPr lang="en-US" sz="2600" b="1" dirty="0" smtClean="0">
                <a:solidFill>
                  <a:srgbClr val="0070C0"/>
                </a:solidFill>
              </a:rPr>
              <a:t>2 </a:t>
            </a:r>
            <a:r>
              <a:rPr lang="en-US" sz="2600" b="1" dirty="0">
                <a:solidFill>
                  <a:srgbClr val="0070C0"/>
                </a:solidFill>
              </a:rPr>
              <a:t>BOOKS EXTRA</a:t>
            </a:r>
            <a:endParaRPr lang="en-US" sz="2600" dirty="0">
              <a:solidFill>
                <a:srgbClr val="0070C0"/>
              </a:solidFill>
            </a:endParaRPr>
          </a:p>
          <a:p>
            <a:pPr marL="0" indent="0" algn="ctr">
              <a:buNone/>
            </a:pPr>
            <a:endParaRPr lang="en-US" sz="3500" b="1" dirty="0" smtClean="0">
              <a:solidFill>
                <a:srgbClr val="C00000"/>
              </a:solidFill>
            </a:endParaRPr>
          </a:p>
          <a:p>
            <a:pPr marL="0" indent="0" algn="ctr">
              <a:buNone/>
            </a:pPr>
            <a:r>
              <a:rPr lang="en-US" sz="7700" b="1" dirty="0" smtClean="0">
                <a:solidFill>
                  <a:srgbClr val="C00000"/>
                </a:solidFill>
              </a:rPr>
              <a:t>CIRCULATION TIMINGS </a:t>
            </a:r>
            <a:endParaRPr lang="en-US" sz="7700" b="1" dirty="0" smtClean="0">
              <a:solidFill>
                <a:srgbClr val="C00000"/>
              </a:solidFill>
            </a:endParaRPr>
          </a:p>
          <a:p>
            <a:pPr marL="0" indent="0" algn="ctr">
              <a:buNone/>
            </a:pPr>
            <a:r>
              <a:rPr lang="en-US" sz="7700" dirty="0" smtClean="0">
                <a:solidFill>
                  <a:srgbClr val="C00000"/>
                </a:solidFill>
              </a:rPr>
              <a:t>9:30 </a:t>
            </a:r>
            <a:r>
              <a:rPr lang="en-US" sz="7700" dirty="0">
                <a:solidFill>
                  <a:srgbClr val="C00000"/>
                </a:solidFill>
              </a:rPr>
              <a:t>am to 4:00 pm </a:t>
            </a:r>
            <a:endParaRPr lang="en-US" sz="7700" dirty="0">
              <a:solidFill>
                <a:srgbClr val="C00000"/>
              </a:solidFill>
            </a:endParaRPr>
          </a:p>
          <a:p>
            <a:pPr marL="0" indent="0" algn="ctr">
              <a:buNone/>
            </a:pPr>
            <a:endParaRPr lang="en-US" sz="3500" b="1" dirty="0" smtClean="0"/>
          </a:p>
          <a:p>
            <a:pPr marL="0" indent="0" algn="ctr">
              <a:buNone/>
            </a:pPr>
            <a:r>
              <a:rPr lang="en-US" sz="4400" b="1" dirty="0" smtClean="0"/>
              <a:t>IMPORTANT:   </a:t>
            </a:r>
            <a:r>
              <a:rPr lang="en-US" sz="4400" b="1" dirty="0"/>
              <a:t>ALL THE STUDENTS GET CLEARED THEIR LIBRARY ACCOUNTS AT THE END OF EACH SEMESTER</a:t>
            </a:r>
            <a:endParaRPr lang="en-US" sz="4400" dirty="0"/>
          </a:p>
          <a:p>
            <a:endParaRPr lang="en-US" dirty="0"/>
          </a:p>
        </p:txBody>
      </p:sp>
    </p:spTree>
  </p:cSld>
  <p:clrMapOvr>
    <a:masterClrMapping/>
  </p:clrMapOvr>
  <p:transition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325562"/>
          </a:xfrm>
        </p:spPr>
        <p:txBody>
          <a:bodyPr>
            <a:noAutofit/>
          </a:bodyPr>
          <a:lstStyle/>
          <a:p>
            <a:r>
              <a:rPr lang="en-US" sz="4800" dirty="0" smtClean="0">
                <a:latin typeface="Algerian" panose="04020705040A02060702" pitchFamily="82" charset="0"/>
              </a:rPr>
              <a:t>SPECIMEN : STUDENTS’ LIBRARY CARD AND TICKETS</a:t>
            </a:r>
            <a:endParaRPr lang="en-US" sz="4800" dirty="0">
              <a:latin typeface="Algerian" panose="04020705040A02060702" pitchFamily="82" charset="0"/>
            </a:endParaRPr>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85800" y="1735015"/>
            <a:ext cx="3581400" cy="192258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2"/>
          <a:stretch>
            <a:fillRect/>
          </a:stretch>
        </p:blipFill>
        <p:spPr>
          <a:xfrm>
            <a:off x="685800" y="3792414"/>
            <a:ext cx="3505200" cy="275492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Picture 5" descr="C:\Users\admin\Desktop\fc215a96-7321-4af9-80f3-b07aef60c3b4.jfif"/>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35015"/>
            <a:ext cx="3257550" cy="481232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dirty="0" smtClean="0">
                <a:latin typeface="Algerian" panose="04020705040A02060702" pitchFamily="82" charset="0"/>
              </a:rPr>
              <a:t>PERIODICAL SECTION </a:t>
            </a:r>
            <a:endParaRPr lang="en-US" sz="6600" dirty="0">
              <a:latin typeface="Algerian" panose="04020705040A02060702" pitchFamily="82" charset="0"/>
            </a:endParaRPr>
          </a:p>
        </p:txBody>
      </p:sp>
      <p:sp>
        <p:nvSpPr>
          <p:cNvPr id="6" name="Rectangle 5"/>
          <p:cNvSpPr/>
          <p:nvPr/>
        </p:nvSpPr>
        <p:spPr>
          <a:xfrm rot="10800000" flipV="1">
            <a:off x="266700" y="5791200"/>
            <a:ext cx="8610599" cy="923330"/>
          </a:xfrm>
          <a:prstGeom prst="rect">
            <a:avLst/>
          </a:prstGeom>
        </p:spPr>
        <p:txBody>
          <a:bodyPr wrap="square">
            <a:spAutoFit/>
          </a:bodyPr>
          <a:lstStyle/>
          <a:p>
            <a:pPr algn="ctr"/>
            <a:endParaRPr lang="en-US" dirty="0" smtClean="0">
              <a:latin typeface="Arial Black" panose="020B0A04020102020204" pitchFamily="34" charset="0"/>
              <a:ea typeface="SimSun" panose="02010600030101010101" pitchFamily="2" charset="-122"/>
            </a:endParaRPr>
          </a:p>
          <a:p>
            <a:pPr algn="ctr"/>
            <a:r>
              <a:rPr lang="en-US" dirty="0" smtClean="0">
                <a:latin typeface="Arial Black" panose="020B0A04020102020204" pitchFamily="34" charset="0"/>
                <a:ea typeface="SimSun" panose="02010600030101010101" pitchFamily="2" charset="-122"/>
              </a:rPr>
              <a:t>CBSA LIBRARY SUBSCRIBES 33 PRINT JOURNALS, </a:t>
            </a:r>
            <a:r>
              <a:rPr lang="en-US" dirty="0">
                <a:latin typeface="Arial Black" panose="020B0A04020102020204" pitchFamily="34" charset="0"/>
                <a:ea typeface="SimSun" panose="02010600030101010101" pitchFamily="2" charset="-122"/>
              </a:rPr>
              <a:t>8</a:t>
            </a:r>
            <a:r>
              <a:rPr lang="en-US" b="1" dirty="0">
                <a:latin typeface="Arial Black" panose="020B0A04020102020204" pitchFamily="34" charset="0"/>
                <a:ea typeface="SimSun" panose="02010600030101010101" pitchFamily="2" charset="-122"/>
              </a:rPr>
              <a:t> </a:t>
            </a:r>
            <a:r>
              <a:rPr lang="en-US" b="1" dirty="0" smtClean="0">
                <a:latin typeface="Arial Black" panose="020B0A04020102020204" pitchFamily="34" charset="0"/>
                <a:ea typeface="SimSun" panose="02010600030101010101" pitchFamily="2" charset="-122"/>
              </a:rPr>
              <a:t>MAGAZINES</a:t>
            </a:r>
            <a:r>
              <a:rPr lang="en-US" b="1" dirty="0">
                <a:latin typeface="Arial Black" panose="020B0A04020102020204" pitchFamily="34" charset="0"/>
                <a:ea typeface="SimSun" panose="02010600030101010101" pitchFamily="2" charset="-122"/>
              </a:rPr>
              <a:t> </a:t>
            </a:r>
            <a:r>
              <a:rPr lang="en-US" b="1" dirty="0" smtClean="0">
                <a:latin typeface="Arial Black" panose="020B0A04020102020204" pitchFamily="34" charset="0"/>
                <a:ea typeface="SimSun" panose="02010600030101010101" pitchFamily="2" charset="-122"/>
              </a:rPr>
              <a:t>, </a:t>
            </a:r>
            <a:r>
              <a:rPr lang="en-US" dirty="0" smtClean="0">
                <a:latin typeface="Arial Black" panose="020B0A04020102020204" pitchFamily="34" charset="0"/>
                <a:ea typeface="SimSun" panose="02010600030101010101" pitchFamily="2" charset="-122"/>
              </a:rPr>
              <a:t>AND 5</a:t>
            </a:r>
            <a:r>
              <a:rPr lang="en-US" b="1" dirty="0">
                <a:latin typeface="Arial Black" panose="020B0A04020102020204" pitchFamily="34" charset="0"/>
                <a:ea typeface="SimSun" panose="02010600030101010101" pitchFamily="2" charset="-122"/>
              </a:rPr>
              <a:t> NEWSPAPERS</a:t>
            </a:r>
            <a:endParaRPr lang="en-US" dirty="0">
              <a:latin typeface="Arial Black" panose="020B0A04020102020204" pitchFamily="34" charset="0"/>
            </a:endParaRPr>
          </a:p>
        </p:txBody>
      </p:sp>
      <p:pic>
        <p:nvPicPr>
          <p:cNvPr id="7" name="Content Placeholder 6" descr="C:\Users\admin\Desktop\DJI_20240604150736_0310_D.jp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609600" y="1219200"/>
            <a:ext cx="8077200" cy="4572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827405"/>
          </a:xfrm>
        </p:spPr>
        <p:txBody>
          <a:bodyPr>
            <a:noAutofit/>
          </a:bodyPr>
          <a:lstStyle/>
          <a:p>
            <a:r>
              <a:rPr lang="en-US" sz="2400" b="1" dirty="0">
                <a:latin typeface="Algerian" panose="04020705040A02060702" pitchFamily="82" charset="0"/>
              </a:rPr>
              <a:t>LIST OF </a:t>
            </a:r>
            <a:r>
              <a:rPr lang="en-US" sz="2400" b="1" dirty="0" smtClean="0">
                <a:latin typeface="Algerian" panose="04020705040A02060702" pitchFamily="82" charset="0"/>
              </a:rPr>
              <a:t>SUBSCRIBED PRINT JOURNALS- YEAR </a:t>
            </a:r>
            <a:r>
              <a:rPr lang="en-US" sz="4000" b="1" dirty="0" smtClean="0">
                <a:latin typeface="Algerian" panose="04020705040A02060702" pitchFamily="82" charset="0"/>
              </a:rPr>
              <a:t>2026</a:t>
            </a:r>
            <a:endParaRPr lang="en-US" sz="4000" b="1" dirty="0" smtClean="0">
              <a:latin typeface="Algerian" panose="04020705040A02060702" pitchFamily="82" charset="0"/>
            </a:endParaRPr>
          </a:p>
        </p:txBody>
      </p:sp>
      <p:graphicFrame>
        <p:nvGraphicFramePr>
          <p:cNvPr id="5" name="Table 4"/>
          <p:cNvGraphicFramePr/>
          <p:nvPr>
            <p:custDataLst>
              <p:tags r:id="rId1"/>
            </p:custDataLst>
          </p:nvPr>
        </p:nvGraphicFramePr>
        <p:xfrm>
          <a:off x="304800" y="964560"/>
          <a:ext cx="8435975" cy="5741040"/>
        </p:xfrm>
        <a:graphic>
          <a:graphicData uri="http://schemas.openxmlformats.org/drawingml/2006/table">
            <a:tbl>
              <a:tblPr/>
              <a:tblGrid>
                <a:gridCol w="854202"/>
                <a:gridCol w="7581773"/>
              </a:tblGrid>
              <a:tr h="337249">
                <a:tc gridSpan="2">
                  <a:txBody>
                    <a:bodyPr/>
                    <a:lstStyle/>
                    <a:p>
                      <a:pPr marL="59055" indent="0">
                        <a:lnSpc>
                          <a:spcPct val="107000"/>
                        </a:lnSpc>
                        <a:spcBef>
                          <a:spcPct val="0"/>
                        </a:spcBef>
                        <a:spcAft>
                          <a:spcPts val="800"/>
                        </a:spcAft>
                      </a:pPr>
                      <a:r>
                        <a:rPr sz="1400" b="1" i="0" dirty="0">
                          <a:solidFill>
                            <a:srgbClr val="000000"/>
                          </a:solidFill>
                          <a:latin typeface="Arial" panose="020B0604020202020204"/>
                          <a:ea typeface="SimSun" panose="02010600030101010101" pitchFamily="2" charset="-122"/>
                        </a:rPr>
                        <a:t>MANAGEMENT</a:t>
                      </a:r>
                      <a:endParaRPr sz="1400" b="1"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hMerge="1">
                  <a:tcPr/>
                </a:tc>
              </a:tr>
              <a:tr h="357913">
                <a:tc>
                  <a:txBody>
                    <a:bodyPr/>
                    <a:lstStyle/>
                    <a:p>
                      <a:pPr marL="59055" indent="0" algn="ctr" fontAlgn="b">
                        <a:lnSpc>
                          <a:spcPct val="107000"/>
                        </a:lnSpc>
                        <a:spcBef>
                          <a:spcPct val="0"/>
                        </a:spcBef>
                        <a:spcAft>
                          <a:spcPts val="800"/>
                        </a:spcAft>
                      </a:pPr>
                      <a:r>
                        <a:rPr sz="1200" b="1" i="0" dirty="0">
                          <a:solidFill>
                            <a:srgbClr val="000000"/>
                          </a:solidFill>
                          <a:latin typeface="Arial" panose="020B0604020202020204"/>
                          <a:ea typeface="SimSun" panose="02010600030101010101" pitchFamily="2" charset="-122"/>
                        </a:rPr>
                        <a:t>1</a:t>
                      </a:r>
                      <a:endParaRPr sz="1200" b="1"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INTERNATIONAL JOURNAL OF MARKET RESEARCH AND MARKET TECHNOLOGY</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57913">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2</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INTERNATIONAL JOURNAL OF BUSINESS ADMINISTRATION &amp; MANAGEMENT</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3</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INTERNATIONAL REVIEW OF BUSINESS AND FINANCE</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214747">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4</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INTERNATIONAL JOURNAL OF CUSTOMER RELATION MANAGEMENT</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5</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INTERNATIONAL JOURNAL OF HUMAN RESOURCE MANAGEMENT</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6</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IUP JOURNAL OF BANK MANAGEMENT</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7</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JOURNAL OF DIGITAL MARKETING</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214747">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8</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IUP JOURNAL OF OPERATIONAL MANAGEMENT</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9</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IUP JOURNAL OF ORGANIZATIONAL BEHAVIOR</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565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10</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SCIENTXT INTERNATIONAL JOURNAL OF RECENT TRENDS IN DIGITAL MARKETING</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11</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GLOBAL JOURNAL OF FINANCE AND MANAGEMENT</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460468">
                <a:tc gridSpan="2">
                  <a:txBody>
                    <a:bodyPr/>
                    <a:lstStyle/>
                    <a:p>
                      <a:pPr marL="59055" indent="0">
                        <a:lnSpc>
                          <a:spcPct val="107000"/>
                        </a:lnSpc>
                        <a:spcBef>
                          <a:spcPct val="0"/>
                        </a:spcBef>
                        <a:spcAft>
                          <a:spcPts val="800"/>
                        </a:spcAft>
                      </a:pPr>
                      <a:r>
                        <a:rPr sz="1400" b="1" i="0" dirty="0">
                          <a:solidFill>
                            <a:srgbClr val="000000"/>
                          </a:solidFill>
                          <a:latin typeface="Arial" panose="020B0604020202020204"/>
                          <a:ea typeface="SimSun" panose="02010600030101010101" pitchFamily="2" charset="-122"/>
                        </a:rPr>
                        <a:t>COMPUTER APPLICATION</a:t>
                      </a:r>
                      <a:endParaRPr sz="1400" b="1"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hMerge="1">
                  <a:tcPr/>
                </a:tc>
              </a:tr>
              <a:tr h="214747">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12</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JOURNAL OF COMPUTER SCIENCE AND APPLICATIONS</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57913">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13</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INTERNATIONAL JOURNAL OF ADVANCED COMPUTER SCIENCE AND TECHNOLOGY</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215436">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14</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GLOBAL JOURNAL OF COMPUTATIONAL INTELLIGENCE RESEARCH</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214747">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15</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JOURNALS OF INNOVATIONS IN DIGITAL MARKETING</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216124">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16</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INDIAN JOURNAL OF COMPUTER SCIENCE: THEORY AND PRACTICAL</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214747">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17</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JOURNAL OF BIG DATA TECHNOLOGY &amp; BUSINESS ANALYTICS</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57224">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18</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JOURNAL OF INNOVATIONS IN DATA SCIENCES &amp; BIG DATA MANAGEMENT</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57913">
                <a:tc>
                  <a:txBody>
                    <a:bodyPr/>
                    <a:lstStyle/>
                    <a:p>
                      <a:pPr marL="59055" indent="0" algn="ctr" fontAlgn="b">
                        <a:lnSpc>
                          <a:spcPct val="107000"/>
                        </a:lnSpc>
                        <a:spcBef>
                          <a:spcPct val="0"/>
                        </a:spcBef>
                        <a:spcAft>
                          <a:spcPts val="800"/>
                        </a:spcAft>
                      </a:pPr>
                      <a:r>
                        <a:rPr sz="1200" b="1" i="0">
                          <a:solidFill>
                            <a:srgbClr val="000000"/>
                          </a:solidFill>
                          <a:latin typeface="Arial" panose="020B0604020202020204"/>
                          <a:ea typeface="SimSun" panose="02010600030101010101" pitchFamily="2" charset="-122"/>
                        </a:rPr>
                        <a:t>19</a:t>
                      </a:r>
                      <a:endParaRPr sz="1200" b="1"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b="0" i="0" dirty="0">
                          <a:solidFill>
                            <a:srgbClr val="000000"/>
                          </a:solidFill>
                          <a:latin typeface="Arial" panose="020B0604020202020204"/>
                          <a:ea typeface="SimSun" panose="02010600030101010101" pitchFamily="2" charset="-122"/>
                        </a:rPr>
                        <a:t>JOURNAL OF INTEGRATED MARKETING COMMUNICATION &amp; DIGITAL MARKETING</a:t>
                      </a:r>
                      <a:endParaRPr sz="1200" b="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bl>
          </a:graphicData>
        </a:graphic>
      </p:graphicFrame>
    </p:spTree>
  </p:cSld>
  <p:clrMapOvr>
    <a:masterClrMapping/>
  </p:clrMapOvr>
  <p:transition advTm="1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p:nvPr>
            <p:custDataLst>
              <p:tags r:id="rId1"/>
            </p:custDataLst>
          </p:nvPr>
        </p:nvGraphicFramePr>
        <p:xfrm>
          <a:off x="356234" y="304800"/>
          <a:ext cx="8635365" cy="6400801"/>
        </p:xfrm>
        <a:graphic>
          <a:graphicData uri="http://schemas.openxmlformats.org/drawingml/2006/table">
            <a:tbl>
              <a:tblPr/>
              <a:tblGrid>
                <a:gridCol w="1351774"/>
                <a:gridCol w="7283591"/>
              </a:tblGrid>
              <a:tr h="617716">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20</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JOURNAL OF INTELLIGENT DATA ANALYSIS &amp; COMPUTATIONLA STATISTICS</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21</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JOURNAL OF DATA ENGG. &amp; KNOWLEDGE DISCOVERY</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22</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INVENTI IMPACT: SOFT COMPUTING</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527450">
                <a:tc gridSpan="2">
                  <a:txBody>
                    <a:bodyPr/>
                    <a:lstStyle/>
                    <a:p>
                      <a:pPr marL="59055" indent="0">
                        <a:lnSpc>
                          <a:spcPct val="107000"/>
                        </a:lnSpc>
                        <a:spcBef>
                          <a:spcPct val="0"/>
                        </a:spcBef>
                        <a:spcAft>
                          <a:spcPts val="800"/>
                        </a:spcAft>
                      </a:pPr>
                      <a:r>
                        <a:rPr sz="1600" b="1" i="0" dirty="0">
                          <a:solidFill>
                            <a:srgbClr val="000000"/>
                          </a:solidFill>
                          <a:latin typeface="Arial" panose="020B0604020202020204"/>
                          <a:ea typeface="SimSun" panose="02010600030101010101" pitchFamily="2" charset="-122"/>
                        </a:rPr>
                        <a:t>CYBER SECURITY</a:t>
                      </a:r>
                      <a:endParaRPr sz="1600" b="1"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hMerge="1">
                  <a:tcPr>
                    <a:lnR w="6350" cap="flat" cmpd="sng">
                      <a:solidFill>
                        <a:srgbClr val="70AD47"/>
                      </a:solidFill>
                      <a:prstDash val="solid"/>
                      <a:headEnd type="none" w="med" len="med"/>
                      <a:tailEnd type="none" w="med" len="med"/>
                    </a:lnR>
                    <a:lnT w="6350" cap="flat" cmpd="sng">
                      <a:solidFill>
                        <a:srgbClr val="70AD47"/>
                      </a:solidFill>
                      <a:prstDash val="solid"/>
                      <a:headEnd type="none" w="med" len="med"/>
                      <a:tailEnd type="none" w="med" len="med"/>
                    </a:lnT>
                    <a:lnB w="6350" cap="flat" cmpd="sng">
                      <a:solidFill>
                        <a:srgbClr val="70AD47"/>
                      </a:solidFill>
                      <a:prstDash val="solid"/>
                      <a:headEnd type="none" w="med" len="med"/>
                      <a:tailEnd type="none" w="med" len="med"/>
                    </a:lnB>
                  </a:tcPr>
                </a:tc>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23</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JOURNAL OF CYBER SECURITY IN COMPUTER SYSTEM</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09868">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24</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gn="l" fontAlgn="b">
                        <a:lnSpc>
                          <a:spcPct val="107000"/>
                        </a:lnSpc>
                        <a:spcBef>
                          <a:spcPct val="0"/>
                        </a:spcBef>
                        <a:spcAft>
                          <a:spcPts val="800"/>
                        </a:spcAft>
                      </a:pPr>
                      <a:r>
                        <a:rPr sz="1200" i="0" dirty="0">
                          <a:solidFill>
                            <a:srgbClr val="000000"/>
                          </a:solidFill>
                          <a:latin typeface="Arial" panose="020B0604020202020204"/>
                          <a:ea typeface="SimSun" panose="02010600030101010101" pitchFamily="2" charset="-122"/>
                        </a:rPr>
                        <a:t>JOURNAL OF CYBER SECURITY, PRIVACY ISSUES AND CHALLENGES</a:t>
                      </a:r>
                      <a:endParaRPr sz="120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617042">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25</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JOURNAL OF HACKING TECHNIQUES, DIGITAL CRIME PREVENTION &amp; COMPUTER VIROLOGY</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617716">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26</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dirty="0">
                          <a:solidFill>
                            <a:srgbClr val="000000"/>
                          </a:solidFill>
                          <a:latin typeface="Arial" panose="020B0604020202020204"/>
                          <a:ea typeface="SimSun" panose="02010600030101010101" pitchFamily="2" charset="-122"/>
                        </a:rPr>
                        <a:t>JOURNAL OF CRYPTOGRAPHY &amp; NETWORK SECURITY, DESIGN &amp; CODES</a:t>
                      </a:r>
                      <a:endParaRPr sz="120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27</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INTERNATIONAL JOURNAL OF CYBER SECURITY</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08521">
                <a:tc>
                  <a:txBody>
                    <a:bodyPr/>
                    <a:lstStyle/>
                    <a:p>
                      <a:pPr marL="59055" indent="0" algn="ctr">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 </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 </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15257">
                <a:tc gridSpan="2">
                  <a:txBody>
                    <a:bodyPr/>
                    <a:lstStyle/>
                    <a:p>
                      <a:pPr marL="59055" indent="0">
                        <a:lnSpc>
                          <a:spcPct val="107000"/>
                        </a:lnSpc>
                        <a:spcBef>
                          <a:spcPct val="0"/>
                        </a:spcBef>
                        <a:spcAft>
                          <a:spcPts val="800"/>
                        </a:spcAft>
                      </a:pPr>
                      <a:r>
                        <a:rPr sz="1400" b="1" i="0" dirty="0">
                          <a:solidFill>
                            <a:srgbClr val="000000"/>
                          </a:solidFill>
                          <a:latin typeface="Arial" panose="020B0604020202020204"/>
                          <a:ea typeface="SimSun" panose="02010600030101010101" pitchFamily="2" charset="-122"/>
                        </a:rPr>
                        <a:t>ARTIFICIAL INTELLIGENCE &amp; MACHINE LEARNING</a:t>
                      </a:r>
                      <a:endParaRPr sz="1400" b="1"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hMerge="1">
                  <a:tcPr>
                    <a:lnR w="6350" cap="flat" cmpd="sng">
                      <a:solidFill>
                        <a:srgbClr val="70AD47"/>
                      </a:solidFill>
                      <a:prstDash val="solid"/>
                      <a:headEnd type="none" w="med" len="med"/>
                      <a:tailEnd type="none" w="med" len="med"/>
                    </a:lnR>
                    <a:lnT w="6350" cap="flat" cmpd="sng">
                      <a:solidFill>
                        <a:srgbClr val="70AD47"/>
                      </a:solidFill>
                      <a:prstDash val="solid"/>
                      <a:headEnd type="none" w="med" len="med"/>
                      <a:tailEnd type="none" w="med" len="med"/>
                    </a:lnT>
                    <a:lnB w="6350" cap="flat" cmpd="sng">
                      <a:solidFill>
                        <a:srgbClr val="70AD47"/>
                      </a:solidFill>
                      <a:prstDash val="solid"/>
                      <a:headEnd type="none" w="med" len="med"/>
                      <a:tailEnd type="none" w="med" len="med"/>
                    </a:lnB>
                  </a:tcPr>
                </a:tc>
              </a:tr>
              <a:tr h="309868">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28</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ICTACT JOURNAL OF ARTIFICIAL INTELLIGENCE &amp; MACHINE LEARNING</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29</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INVENTI IMPACT: ARTIFICIAL INTELLIGENCE</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30</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RECENT TRENDS IN ARTIFICIAL INTELLIGENCE &amp; ITS APPLICATIONS</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31</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JOURNAL OF ARTIFICIAL INTELLIGENCE RESEARCH &amp; ADVANCES</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09195">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32</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RESEARCH &amp; VIEW: MACHINE LEARNING &amp; CLOUD COMPUTING</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r h="308521">
                <a:tc>
                  <a:txBody>
                    <a:bodyPr/>
                    <a:lstStyle/>
                    <a:p>
                      <a:pPr marL="59055" indent="0" algn="ctr" fontAlgn="b">
                        <a:lnSpc>
                          <a:spcPct val="107000"/>
                        </a:lnSpc>
                        <a:spcBef>
                          <a:spcPct val="0"/>
                        </a:spcBef>
                        <a:spcAft>
                          <a:spcPts val="800"/>
                        </a:spcAft>
                      </a:pPr>
                      <a:r>
                        <a:rPr sz="1200" i="0">
                          <a:solidFill>
                            <a:srgbClr val="000000"/>
                          </a:solidFill>
                          <a:latin typeface="Arial" panose="020B0604020202020204"/>
                          <a:ea typeface="SimSun" panose="02010600030101010101" pitchFamily="2" charset="-122"/>
                        </a:rPr>
                        <a:t>33</a:t>
                      </a:r>
                      <a:endParaRPr sz="1200" i="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59055" indent="0">
                        <a:lnSpc>
                          <a:spcPct val="107000"/>
                        </a:lnSpc>
                        <a:spcBef>
                          <a:spcPct val="0"/>
                        </a:spcBef>
                        <a:spcAft>
                          <a:spcPts val="800"/>
                        </a:spcAft>
                      </a:pPr>
                      <a:r>
                        <a:rPr sz="1200" i="0" dirty="0">
                          <a:solidFill>
                            <a:srgbClr val="000000"/>
                          </a:solidFill>
                          <a:latin typeface="Arial" panose="020B0604020202020204"/>
                          <a:ea typeface="SimSun" panose="02010600030101010101" pitchFamily="2" charset="-122"/>
                        </a:rPr>
                        <a:t>JOURNAL OF FUZZY SETS &amp; FUZZY LOGIC DESIGN</a:t>
                      </a:r>
                      <a:endParaRPr sz="1200" i="0" dirty="0">
                        <a:solidFill>
                          <a:srgbClr val="000000"/>
                        </a:solidFill>
                        <a:latin typeface="Arial" panose="020B060402020202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r>
            </a:tbl>
          </a:graphicData>
        </a:graphic>
      </p:graphicFrame>
    </p:spTree>
  </p:cSld>
  <p:clrMapOvr>
    <a:masterClrMapping/>
  </p:clrMapOvr>
  <p:transition advTm="1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rcRect/>
          <a:stretch>
            <a:fillRect/>
          </a:stretch>
        </p:blipFill>
        <p:spPr bwMode="auto">
          <a:xfrm>
            <a:off x="228600" y="1066800"/>
            <a:ext cx="698500" cy="5270500"/>
          </a:xfrm>
          <a:prstGeom prst="rect">
            <a:avLst/>
          </a:prstGeom>
          <a:noFill/>
          <a:ln w="9525">
            <a:noFill/>
            <a:miter lim="800000"/>
            <a:headEnd/>
            <a:tailEnd/>
          </a:ln>
        </p:spPr>
      </p:pic>
      <p:pic>
        <p:nvPicPr>
          <p:cNvPr id="9" name="Picture 6" descr="Newspapers-Park"/>
          <p:cNvPicPr>
            <a:picLocks noChangeAspect="1" noChangeArrowheads="1"/>
          </p:cNvPicPr>
          <p:nvPr/>
        </p:nvPicPr>
        <p:blipFill>
          <a:blip r:embed="rId2"/>
          <a:srcRect/>
          <a:stretch>
            <a:fillRect/>
          </a:stretch>
        </p:blipFill>
        <p:spPr bwMode="auto">
          <a:xfrm>
            <a:off x="5943600" y="762000"/>
            <a:ext cx="3048000" cy="54991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graphicFrame>
        <p:nvGraphicFramePr>
          <p:cNvPr id="4" name="Table 3"/>
          <p:cNvGraphicFramePr/>
          <p:nvPr>
            <p:custDataLst>
              <p:tags r:id="rId3"/>
            </p:custDataLst>
          </p:nvPr>
        </p:nvGraphicFramePr>
        <p:xfrm>
          <a:off x="928370" y="1066800"/>
          <a:ext cx="4862830" cy="5194299"/>
        </p:xfrm>
        <a:graphic>
          <a:graphicData uri="http://schemas.openxmlformats.org/drawingml/2006/table">
            <a:tbl>
              <a:tblPr>
                <a:tableStyleId>{0505E3EF-67EA-436B-97B2-0124C06EBD24}</a:tableStyleId>
              </a:tblPr>
              <a:tblGrid>
                <a:gridCol w="725454"/>
                <a:gridCol w="4137376"/>
              </a:tblGrid>
              <a:tr h="1223005">
                <a:tc>
                  <a:txBody>
                    <a:bodyPr/>
                    <a:lstStyle/>
                    <a:p>
                      <a:pPr marL="85725" indent="0" algn="ctr" fontAlgn="b">
                        <a:lnSpc>
                          <a:spcPct val="107000"/>
                        </a:lnSpc>
                        <a:spcBef>
                          <a:spcPct val="0"/>
                        </a:spcBef>
                        <a:spcAft>
                          <a:spcPts val="800"/>
                        </a:spcAft>
                      </a:pPr>
                      <a:r>
                        <a:rPr sz="2400" b="1" dirty="0"/>
                        <a:t>SR. NO.</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fontAlgn="b">
                        <a:lnSpc>
                          <a:spcPct val="107000"/>
                        </a:lnSpc>
                        <a:spcBef>
                          <a:spcPct val="0"/>
                        </a:spcBef>
                        <a:spcAft>
                          <a:spcPts val="800"/>
                        </a:spcAft>
                      </a:pPr>
                      <a:r>
                        <a:rPr sz="2400" b="1" dirty="0"/>
                        <a:t>NAME OF THE NEWSPAPERS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4391">
                <a:tc>
                  <a:txBody>
                    <a:bodyPr/>
                    <a:lstStyle/>
                    <a:p>
                      <a:pPr marL="85725" indent="0" algn="ctr" fontAlgn="b">
                        <a:lnSpc>
                          <a:spcPct val="107000"/>
                        </a:lnSpc>
                        <a:spcBef>
                          <a:spcPct val="0"/>
                        </a:spcBef>
                        <a:spcAft>
                          <a:spcPts val="800"/>
                        </a:spcAft>
                      </a:pPr>
                      <a:r>
                        <a:rPr sz="2400"/>
                        <a:t>1</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fontAlgn="b">
                        <a:lnSpc>
                          <a:spcPct val="107000"/>
                        </a:lnSpc>
                        <a:spcBef>
                          <a:spcPct val="0"/>
                        </a:spcBef>
                        <a:spcAft>
                          <a:spcPts val="800"/>
                        </a:spcAft>
                      </a:pPr>
                      <a:r>
                        <a:rPr sz="2400" dirty="0"/>
                        <a:t>THE TRIBUNE</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4391">
                <a:tc>
                  <a:txBody>
                    <a:bodyPr/>
                    <a:lstStyle/>
                    <a:p>
                      <a:pPr marL="85725" indent="0" algn="ctr" fontAlgn="b">
                        <a:lnSpc>
                          <a:spcPct val="107000"/>
                        </a:lnSpc>
                        <a:spcBef>
                          <a:spcPct val="0"/>
                        </a:spcBef>
                        <a:spcAft>
                          <a:spcPts val="800"/>
                        </a:spcAft>
                      </a:pPr>
                      <a:r>
                        <a:rPr sz="2400"/>
                        <a:t>2</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fontAlgn="b">
                        <a:lnSpc>
                          <a:spcPct val="107000"/>
                        </a:lnSpc>
                        <a:spcBef>
                          <a:spcPct val="0"/>
                        </a:spcBef>
                        <a:spcAft>
                          <a:spcPts val="800"/>
                        </a:spcAft>
                      </a:pPr>
                      <a:r>
                        <a:rPr sz="2400" dirty="0"/>
                        <a:t>HINDUSTAN TIMES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3730">
                <a:tc>
                  <a:txBody>
                    <a:bodyPr/>
                    <a:lstStyle/>
                    <a:p>
                      <a:pPr marL="85725" indent="0" algn="ctr" fontAlgn="b">
                        <a:lnSpc>
                          <a:spcPct val="107000"/>
                        </a:lnSpc>
                        <a:spcBef>
                          <a:spcPct val="0"/>
                        </a:spcBef>
                        <a:spcAft>
                          <a:spcPts val="800"/>
                        </a:spcAft>
                      </a:pPr>
                      <a:r>
                        <a:rPr sz="2400"/>
                        <a:t>3</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fontAlgn="b">
                        <a:lnSpc>
                          <a:spcPct val="107000"/>
                        </a:lnSpc>
                        <a:spcBef>
                          <a:spcPct val="0"/>
                        </a:spcBef>
                        <a:spcAft>
                          <a:spcPts val="800"/>
                        </a:spcAft>
                      </a:pPr>
                      <a:r>
                        <a:rPr sz="2400" dirty="0"/>
                        <a:t>BUSINESS STANDARD</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4391">
                <a:tc>
                  <a:txBody>
                    <a:bodyPr/>
                    <a:lstStyle/>
                    <a:p>
                      <a:pPr marL="85725" indent="0" algn="ctr" fontAlgn="b">
                        <a:lnSpc>
                          <a:spcPct val="107000"/>
                        </a:lnSpc>
                        <a:spcBef>
                          <a:spcPct val="0"/>
                        </a:spcBef>
                        <a:spcAft>
                          <a:spcPts val="800"/>
                        </a:spcAft>
                      </a:pPr>
                      <a:r>
                        <a:rPr sz="2400"/>
                        <a:t>4</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fontAlgn="b">
                        <a:lnSpc>
                          <a:spcPct val="107000"/>
                        </a:lnSpc>
                        <a:spcBef>
                          <a:spcPct val="0"/>
                        </a:spcBef>
                        <a:spcAft>
                          <a:spcPts val="800"/>
                        </a:spcAft>
                      </a:pPr>
                      <a:r>
                        <a:rPr sz="2400" dirty="0"/>
                        <a:t>THE ECONOMIC TIMES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4391">
                <a:tc>
                  <a:txBody>
                    <a:bodyPr/>
                    <a:lstStyle/>
                    <a:p>
                      <a:pPr marL="85725" indent="0" algn="ctr" fontAlgn="b">
                        <a:lnSpc>
                          <a:spcPct val="107000"/>
                        </a:lnSpc>
                        <a:spcBef>
                          <a:spcPct val="0"/>
                        </a:spcBef>
                        <a:spcAft>
                          <a:spcPts val="800"/>
                        </a:spcAft>
                      </a:pPr>
                      <a:r>
                        <a:rPr sz="2400"/>
                        <a:t>5</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5725" indent="0" algn="l" fontAlgn="b">
                        <a:lnSpc>
                          <a:spcPct val="107000"/>
                        </a:lnSpc>
                        <a:spcBef>
                          <a:spcPct val="0"/>
                        </a:spcBef>
                        <a:spcAft>
                          <a:spcPts val="800"/>
                        </a:spcAft>
                      </a:pPr>
                      <a:r>
                        <a:rPr sz="2400" dirty="0"/>
                        <a:t>FINANCIAL EXPRESS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advTm="1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838199"/>
          </a:xfrm>
        </p:spPr>
        <p:txBody>
          <a:bodyPr>
            <a:normAutofit fontScale="90000"/>
          </a:bodyPr>
          <a:lstStyle/>
          <a:p>
            <a:pPr lvl="0"/>
            <a:r>
              <a:rPr lang="en-US" sz="6000" b="1" i="1" dirty="0">
                <a:latin typeface="Algerian" panose="04020705040A02060702" pitchFamily="82" charset="0"/>
                <a:ea typeface="Calibri" panose="020F0502020204030204" pitchFamily="34" charset="0"/>
                <a:cs typeface="Raavi" panose="020B0502040204020203" pitchFamily="34" charset="0"/>
              </a:rPr>
              <a:t>LIST OF MAGAZINES</a:t>
            </a:r>
            <a:br>
              <a:rPr lang="en-US" b="1" i="1" u="sng" dirty="0">
                <a:latin typeface="Algerian" panose="04020705040A02060702" pitchFamily="82" charset="0"/>
                <a:ea typeface="Calibri" panose="020F0502020204030204" pitchFamily="34" charset="0"/>
                <a:cs typeface="Raavi" panose="020B0502040204020203" pitchFamily="34" charset="0"/>
              </a:rPr>
            </a:br>
            <a:endParaRPr lang="en-US" dirty="0">
              <a:latin typeface="Algerian" panose="04020705040A02060702" pitchFamily="82" charset="0"/>
            </a:endParaRPr>
          </a:p>
        </p:txBody>
      </p:sp>
      <p:graphicFrame>
        <p:nvGraphicFramePr>
          <p:cNvPr id="6" name="Content Placeholder 5"/>
          <p:cNvGraphicFramePr>
            <a:graphicFrameLocks noGrp="1"/>
          </p:cNvGraphicFramePr>
          <p:nvPr>
            <p:ph idx="1"/>
          </p:nvPr>
        </p:nvGraphicFramePr>
        <p:xfrm>
          <a:off x="152400" y="1066799"/>
          <a:ext cx="4495800" cy="5410205"/>
        </p:xfrm>
        <a:graphic>
          <a:graphicData uri="http://schemas.openxmlformats.org/drawingml/2006/table">
            <a:tbl>
              <a:tblPr>
                <a:tableStyleId>{F5AB1C69-6EDB-4FF4-983F-18BD219EF322}</a:tableStyleId>
              </a:tblPr>
              <a:tblGrid>
                <a:gridCol w="646103"/>
                <a:gridCol w="3849697"/>
              </a:tblGrid>
              <a:tr h="579901">
                <a:tc>
                  <a:txBody>
                    <a:bodyPr/>
                    <a:lstStyle/>
                    <a:p>
                      <a:pPr algn="ctr" fontAlgn="b"/>
                      <a:r>
                        <a:rPr lang="en-US" sz="1800" b="1" u="none" strike="noStrike" dirty="0">
                          <a:effectLst/>
                        </a:rPr>
                        <a:t>SR. NO.</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1" u="none" strike="noStrike" dirty="0">
                          <a:effectLst/>
                        </a:rPr>
                        <a:t>NAME OF THE MAGAZINES</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3788">
                <a:tc>
                  <a:txBody>
                    <a:bodyPr/>
                    <a:lstStyle/>
                    <a:p>
                      <a:pPr algn="ctr" fontAlgn="b"/>
                      <a:r>
                        <a:rPr lang="en-US" sz="1800" u="none" strike="noStrike" dirty="0">
                          <a:effectLst/>
                        </a:rPr>
                        <a:t>1</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a:effectLst/>
                        </a:rPr>
                        <a:t>BUSINESS TODAY</a:t>
                      </a:r>
                      <a:endParaRPr lang="en-US"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3788">
                <a:tc>
                  <a:txBody>
                    <a:bodyPr/>
                    <a:lstStyle/>
                    <a:p>
                      <a:pPr algn="ctr" fontAlgn="b"/>
                      <a:r>
                        <a:rPr lang="en-US" sz="1800" u="none" strike="noStrike" dirty="0">
                          <a:effectLst/>
                        </a:rPr>
                        <a:t>2</a:t>
                      </a:r>
                      <a:endParaRPr lang="en-US" sz="18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BUSINESS WORLD</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3788">
                <a:tc>
                  <a:txBody>
                    <a:bodyPr/>
                    <a:lstStyle/>
                    <a:p>
                      <a:pPr algn="ctr" fontAlgn="b"/>
                      <a:r>
                        <a:rPr lang="en-US" sz="1800" u="none" strike="noStrike">
                          <a:effectLst/>
                        </a:rPr>
                        <a:t>3</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COMPETION SUCCESS REVIEW</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3788">
                <a:tc>
                  <a:txBody>
                    <a:bodyPr/>
                    <a:lstStyle/>
                    <a:p>
                      <a:pPr algn="ctr" fontAlgn="b"/>
                      <a:r>
                        <a:rPr lang="en-US" sz="1800" u="none" strike="noStrike">
                          <a:effectLst/>
                        </a:rPr>
                        <a:t>4</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PRATIYOGITA DARPAN</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3788">
                <a:tc>
                  <a:txBody>
                    <a:bodyPr/>
                    <a:lstStyle/>
                    <a:p>
                      <a:pPr algn="ctr" fontAlgn="b"/>
                      <a:r>
                        <a:rPr lang="en-US" sz="1800" u="none" strike="noStrike">
                          <a:effectLst/>
                        </a:rPr>
                        <a:t>5</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INDIA TODAY</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3788">
                <a:tc>
                  <a:txBody>
                    <a:bodyPr/>
                    <a:lstStyle/>
                    <a:p>
                      <a:pPr algn="ctr" fontAlgn="b"/>
                      <a:r>
                        <a:rPr lang="en-US" sz="1800" u="none" strike="noStrike">
                          <a:effectLst/>
                        </a:rPr>
                        <a:t>6</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EMPLOYEMENT NEWS</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3788">
                <a:tc>
                  <a:txBody>
                    <a:bodyPr/>
                    <a:lstStyle/>
                    <a:p>
                      <a:pPr algn="ctr" fontAlgn="b"/>
                      <a:r>
                        <a:rPr lang="en-US" sz="1800" u="none" strike="noStrike">
                          <a:effectLst/>
                        </a:rPr>
                        <a:t>7</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PC QUEST </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3788">
                <a:tc>
                  <a:txBody>
                    <a:bodyPr/>
                    <a:lstStyle/>
                    <a:p>
                      <a:pPr algn="ctr" fontAlgn="b"/>
                      <a:r>
                        <a:rPr lang="en-US" sz="1800" u="none" strike="noStrike">
                          <a:effectLst/>
                        </a:rPr>
                        <a:t>8</a:t>
                      </a:r>
                      <a:endParaRPr lang="en-US" sz="18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rPr>
                        <a:t>THE WEEK</a:t>
                      </a:r>
                      <a:endParaRPr lang="en-US"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4" name="Picture 3" descr="C:\Users\admin\Desktop\Indian-Magazines_4.jpg"/>
          <p:cNvPicPr/>
          <p:nvPr/>
        </p:nvPicPr>
        <p:blipFill>
          <a:blip r:embed="rId1">
            <a:extLst>
              <a:ext uri="{28A0092B-C50C-407E-A947-70E740481C1C}">
                <a14:useLocalDpi xmlns:a14="http://schemas.microsoft.com/office/drawing/2010/main" val="0"/>
              </a:ext>
            </a:extLst>
          </a:blip>
          <a:srcRect/>
          <a:stretch>
            <a:fillRect/>
          </a:stretch>
        </p:blipFill>
        <p:spPr bwMode="auto">
          <a:xfrm>
            <a:off x="4800600" y="1066800"/>
            <a:ext cx="3886200" cy="541020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gerian" panose="04020705040A02060702" pitchFamily="82" charset="0"/>
              </a:rPr>
              <a:t>BOUND VOLUMES SECTION</a:t>
            </a:r>
            <a:br>
              <a:rPr lang="en-US" dirty="0" smtClean="0">
                <a:latin typeface="Algerian" panose="04020705040A02060702" pitchFamily="82" charset="0"/>
              </a:rPr>
            </a:br>
            <a:r>
              <a:rPr lang="en-US" dirty="0" smtClean="0">
                <a:latin typeface="Algerian" panose="04020705040A02060702" pitchFamily="82" charset="0"/>
              </a:rPr>
              <a:t>JOURNALS till 2024</a:t>
            </a:r>
            <a:endParaRPr lang="en-US" dirty="0">
              <a:latin typeface="Algerian" panose="04020705040A02060702" pitchFamily="82" charset="0"/>
            </a:endParaRPr>
          </a:p>
        </p:txBody>
      </p:sp>
      <p:pic>
        <p:nvPicPr>
          <p:cNvPr id="6" name="Content Placeholder 5" descr="C:\Users\admin\Desktop\DJI_20240604151015_0317_D.jp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1066800" y="1631214"/>
            <a:ext cx="7238999" cy="454098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Algerian" panose="04020705040A02060702" pitchFamily="82" charset="0"/>
              </a:rPr>
              <a:t>BOOK BANK SECTION </a:t>
            </a:r>
            <a:endParaRPr lang="en-US" sz="6000" dirty="0">
              <a:latin typeface="Algerian" panose="04020705040A02060702" pitchFamily="82" charset="0"/>
            </a:endParaRPr>
          </a:p>
        </p:txBody>
      </p:sp>
      <p:pic>
        <p:nvPicPr>
          <p:cNvPr id="5" name="Content Placeholder 4" descr="C:\Users\admin\Desktop\DJI_20240604145243_0290_D.jpg"/>
          <p:cNvPicPr>
            <a:picLocks noGrp="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304800" y="1295400"/>
            <a:ext cx="8534400" cy="4876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Britannic Bold" panose="020B0903060703020204" pitchFamily="34" charset="0"/>
              </a:rPr>
              <a:t>LIBRARY TIMINGS </a:t>
            </a:r>
            <a:endParaRPr lang="en-US" sz="7200" dirty="0">
              <a:latin typeface="Britannic Bold" panose="020B0903060703020204" pitchFamily="34" charset="0"/>
            </a:endParaRPr>
          </a:p>
        </p:txBody>
      </p:sp>
      <p:sp>
        <p:nvSpPr>
          <p:cNvPr id="3" name="Content Placeholder 2"/>
          <p:cNvSpPr>
            <a:spLocks noGrp="1"/>
          </p:cNvSpPr>
          <p:nvPr>
            <p:ph idx="1"/>
          </p:nvPr>
        </p:nvSpPr>
        <p:spPr>
          <a:xfrm>
            <a:off x="457200" y="1295400"/>
            <a:ext cx="8229600" cy="4830763"/>
          </a:xfrm>
          <a:ln w="12700">
            <a:solidFill>
              <a:schemeClr val="tx1"/>
            </a:solidFill>
          </a:ln>
        </p:spPr>
        <p:txBody>
          <a:bodyPr>
            <a:normAutofit fontScale="77500" lnSpcReduction="20000"/>
          </a:bodyPr>
          <a:lstStyle/>
          <a:p>
            <a:pPr algn="ctr">
              <a:buNone/>
            </a:pPr>
            <a:r>
              <a:rPr lang="en-US" dirty="0">
                <a:solidFill>
                  <a:srgbClr val="C00000"/>
                </a:solidFill>
                <a:latin typeface="Arial Black" panose="020B0A04020102020204" pitchFamily="34" charset="0"/>
              </a:rPr>
              <a:t>	</a:t>
            </a:r>
            <a:endParaRPr lang="en-US" dirty="0" smtClean="0">
              <a:solidFill>
                <a:srgbClr val="C00000"/>
              </a:solidFill>
              <a:latin typeface="Arial Black" panose="020B0A04020102020204" pitchFamily="34" charset="0"/>
            </a:endParaRPr>
          </a:p>
          <a:p>
            <a:pPr marL="0" indent="0" algn="ctr">
              <a:buNone/>
            </a:pPr>
            <a:r>
              <a:rPr lang="en-US" sz="11500" b="1" dirty="0" smtClean="0">
                <a:latin typeface="Algerian" panose="04020705040A02060702" pitchFamily="82" charset="0"/>
              </a:rPr>
              <a:t>9 am </a:t>
            </a:r>
            <a:endParaRPr lang="en-US" sz="11500" b="1" dirty="0" smtClean="0">
              <a:latin typeface="Algerian" panose="04020705040A02060702" pitchFamily="82" charset="0"/>
            </a:endParaRPr>
          </a:p>
          <a:p>
            <a:pPr marL="0" indent="0" algn="ctr">
              <a:buNone/>
            </a:pPr>
            <a:r>
              <a:rPr lang="en-US" sz="11500" b="1" dirty="0" smtClean="0">
                <a:latin typeface="Algerian" panose="04020705040A02060702" pitchFamily="82" charset="0"/>
              </a:rPr>
              <a:t>to</a:t>
            </a:r>
            <a:endParaRPr lang="en-US" sz="11500" b="1" dirty="0" smtClean="0">
              <a:latin typeface="Algerian" panose="04020705040A02060702" pitchFamily="82" charset="0"/>
            </a:endParaRPr>
          </a:p>
          <a:p>
            <a:pPr marL="0" indent="0" algn="ctr">
              <a:buNone/>
            </a:pPr>
            <a:r>
              <a:rPr lang="en-US" sz="11500" b="1" dirty="0" smtClean="0">
                <a:latin typeface="Algerian" panose="04020705040A02060702" pitchFamily="82" charset="0"/>
              </a:rPr>
              <a:t>4:30 pm</a:t>
            </a:r>
            <a:endParaRPr lang="en-US" sz="11500" b="1" dirty="0">
              <a:latin typeface="Algerian" panose="04020705040A02060702" pitchFamily="82" charset="0"/>
            </a:endParaRPr>
          </a:p>
        </p:txBody>
      </p:sp>
      <p:pic>
        <p:nvPicPr>
          <p:cNvPr id="4" name="Picture 3"/>
          <p:cNvPicPr>
            <a:picLocks noChangeAspect="1"/>
          </p:cNvPicPr>
          <p:nvPr/>
        </p:nvPicPr>
        <p:blipFill>
          <a:blip r:embed="rId1"/>
          <a:stretch>
            <a:fillRect/>
          </a:stretch>
        </p:blipFill>
        <p:spPr>
          <a:xfrm>
            <a:off x="6324600" y="1828800"/>
            <a:ext cx="2143125" cy="2143125"/>
          </a:xfrm>
          <a:prstGeom prst="rect">
            <a:avLst/>
          </a:prstGeom>
        </p:spPr>
      </p:pic>
    </p:spTree>
  </p:cSld>
  <p:clrMapOvr>
    <a:masterClrMapping/>
  </p:clrMapOvr>
  <p:transition advTm="1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US" sz="4800" b="1" dirty="0" smtClean="0">
                <a:latin typeface="Colonna MT" panose="04020805060202030203" pitchFamily="82" charset="0"/>
              </a:rPr>
              <a:t>REPROGRAPHY FACILITY</a:t>
            </a:r>
            <a:endParaRPr lang="en-US" sz="4800" b="1" dirty="0">
              <a:latin typeface="Colonna MT" panose="04020805060202030203" pitchFamily="82" charset="0"/>
            </a:endParaRPr>
          </a:p>
        </p:txBody>
      </p:sp>
      <p:pic>
        <p:nvPicPr>
          <p:cNvPr id="4" name="Content Placeholder 3" descr="HP LaserJet Pro MFP M126a | HP Store India"/>
          <p:cNvPicPr>
            <a:picLocks noGrp="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599979" y="1600201"/>
            <a:ext cx="5944041" cy="2590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5" name="Rectangle 4"/>
          <p:cNvSpPr/>
          <p:nvPr/>
        </p:nvSpPr>
        <p:spPr>
          <a:xfrm rot="10800000" flipV="1">
            <a:off x="685800" y="3936034"/>
            <a:ext cx="8153400" cy="1938020"/>
          </a:xfrm>
          <a:prstGeom prst="rect">
            <a:avLst/>
          </a:prstGeom>
        </p:spPr>
        <p:txBody>
          <a:bodyPr wrap="square">
            <a:spAutoFit/>
          </a:bodyPr>
          <a:lstStyle/>
          <a:p>
            <a:endParaRPr lang="en-US" sz="2400" dirty="0" smtClean="0">
              <a:latin typeface="Calibri" panose="020F0502020204030204" pitchFamily="34" charset="0"/>
              <a:ea typeface="SimSun" panose="02010600030101010101" pitchFamily="2" charset="-122"/>
            </a:endParaRPr>
          </a:p>
          <a:p>
            <a:r>
              <a:rPr lang="en-US" sz="2400" dirty="0" smtClean="0">
                <a:latin typeface="Calibri" panose="020F0502020204030204" pitchFamily="34" charset="0"/>
                <a:ea typeface="SimSun" panose="02010600030101010101" pitchFamily="2" charset="-122"/>
              </a:rPr>
              <a:t>LIBRARY </a:t>
            </a:r>
            <a:r>
              <a:rPr lang="en-US" sz="2400" dirty="0">
                <a:latin typeface="Calibri" panose="020F0502020204030204" pitchFamily="34" charset="0"/>
                <a:ea typeface="SimSun" panose="02010600030101010101" pitchFamily="2" charset="-122"/>
              </a:rPr>
              <a:t>FACILITATES ITS USERS BY PROVIDING REPROGRAPHIC SERVICE FOR GETTING THE REQUIRED MATERIAL PHOTOCOPIED. </a:t>
            </a:r>
            <a:r>
              <a:rPr lang="en-US" sz="2400" dirty="0" smtClean="0">
                <a:latin typeface="Calibri" panose="020F0502020204030204" pitchFamily="34" charset="0"/>
                <a:ea typeface="SimSun" panose="02010600030101010101" pitchFamily="2" charset="-122"/>
              </a:rPr>
              <a:t>THE LIBRARY </a:t>
            </a:r>
            <a:r>
              <a:rPr lang="en-US" sz="2400" dirty="0">
                <a:latin typeface="Calibri" panose="020F0502020204030204" pitchFamily="34" charset="0"/>
                <a:ea typeface="SimSun" panose="02010600030101010101" pitchFamily="2" charset="-122"/>
              </a:rPr>
              <a:t>ALSO HAS </a:t>
            </a:r>
            <a:r>
              <a:rPr lang="en-US" sz="2400" b="1" dirty="0">
                <a:latin typeface="Calibri" panose="020F0502020204030204" pitchFamily="34" charset="0"/>
                <a:ea typeface="SimSun" panose="02010600030101010101" pitchFamily="2" charset="-122"/>
              </a:rPr>
              <a:t>SCANNING FACILITY</a:t>
            </a:r>
            <a:r>
              <a:rPr lang="en-US" sz="2400" dirty="0">
                <a:latin typeface="Calibri" panose="020F0502020204030204" pitchFamily="34" charset="0"/>
                <a:ea typeface="SimSun" panose="02010600030101010101" pitchFamily="2" charset="-122"/>
              </a:rPr>
              <a:t> AVAILABLE WITHIN </a:t>
            </a:r>
            <a:r>
              <a:rPr lang="en-US" sz="2400" dirty="0" smtClean="0">
                <a:latin typeface="Calibri" panose="020F0502020204030204" pitchFamily="34" charset="0"/>
                <a:ea typeface="SimSun" panose="02010600030101010101" pitchFamily="2" charset="-122"/>
              </a:rPr>
              <a:t>THE LIBRARY </a:t>
            </a:r>
            <a:r>
              <a:rPr lang="en-US" sz="2400" dirty="0">
                <a:latin typeface="Calibri" panose="020F0502020204030204" pitchFamily="34" charset="0"/>
                <a:ea typeface="SimSun" panose="02010600030101010101" pitchFamily="2" charset="-122"/>
              </a:rPr>
              <a:t>PREMISES.</a:t>
            </a:r>
            <a:endParaRPr lang="en-US" sz="2400" dirty="0"/>
          </a:p>
        </p:txBody>
      </p:sp>
    </p:spTree>
  </p:cSld>
  <p:clrMapOvr>
    <a:masterClrMapping/>
  </p:clrMapOvr>
  <p:transition advTm="1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US" dirty="0" smtClean="0">
                <a:latin typeface="Algerian" panose="04020705040A02060702" pitchFamily="82" charset="0"/>
              </a:rPr>
              <a:t>DISPLAY OF ENCYCLOPEDIA/ DICTIONARIES </a:t>
            </a:r>
            <a:endParaRPr lang="en-US" dirty="0">
              <a:latin typeface="Algerian" panose="04020705040A02060702" pitchFamily="82" charset="0"/>
            </a:endParaRPr>
          </a:p>
        </p:txBody>
      </p:sp>
      <p:pic>
        <p:nvPicPr>
          <p:cNvPr id="5" name="Content Placeholder 4" descr="DJI_20240604151100_0322_D"/>
          <p:cNvPicPr>
            <a:picLocks noGrp="1"/>
          </p:cNvPicPr>
          <p:nvPr>
            <p:ph idx="1"/>
          </p:nvPr>
        </p:nvPicPr>
        <p:blipFill>
          <a:blip r:embed="rId1"/>
          <a:stretch>
            <a:fillRect/>
          </a:stretch>
        </p:blipFill>
        <p:spPr>
          <a:xfrm>
            <a:off x="457200" y="1752600"/>
            <a:ext cx="8305799" cy="480059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Algerian" panose="04020705040A02060702" pitchFamily="82" charset="0"/>
              </a:rPr>
              <a:t>LIBRARY NOTICE BOARD</a:t>
            </a:r>
            <a:endParaRPr lang="en-US" sz="5400" dirty="0">
              <a:latin typeface="Algerian" panose="04020705040A02060702" pitchFamily="82" charset="0"/>
            </a:endParaRPr>
          </a:p>
        </p:txBody>
      </p:sp>
      <p:pic>
        <p:nvPicPr>
          <p:cNvPr id="5" name="Content Placeholder 4"/>
          <p:cNvPicPr>
            <a:picLocks noGrp="1" noChangeAspect="1"/>
          </p:cNvPicPr>
          <p:nvPr>
            <p:ph idx="1"/>
          </p:nvPr>
        </p:nvPicPr>
        <p:blipFill>
          <a:blip r:embed="rId1"/>
          <a:stretch>
            <a:fillRect/>
          </a:stretch>
        </p:blipFill>
        <p:spPr>
          <a:xfrm>
            <a:off x="548922" y="1417638"/>
            <a:ext cx="8046156" cy="47085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lgerian" panose="04020705040A02060702" pitchFamily="82" charset="0"/>
              </a:rPr>
              <a:t>STACK AREA</a:t>
            </a:r>
            <a:endParaRPr lang="en-US" dirty="0">
              <a:latin typeface="Algerian" panose="04020705040A02060702" pitchFamily="82" charset="0"/>
            </a:endParaRPr>
          </a:p>
        </p:txBody>
      </p:sp>
      <p:pic>
        <p:nvPicPr>
          <p:cNvPr id="7" name="Picture 6" descr="C:\Users\admin\Desktop\PICS CBSA\DJI_20240604150322_0298_D.JP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7200" y="1143001"/>
            <a:ext cx="8153400" cy="5334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ransition advTm="1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b="1" u="sng" dirty="0" smtClean="0">
                <a:latin typeface="Britannic Bold" panose="020B0903060703020204" pitchFamily="34" charset="0"/>
              </a:rPr>
              <a:t>CBSA - CGC</a:t>
            </a:r>
            <a:endParaRPr lang="en-US" sz="4800" dirty="0"/>
          </a:p>
        </p:txBody>
      </p:sp>
      <p:sp>
        <p:nvSpPr>
          <p:cNvPr id="3" name="Content Placeholder 2"/>
          <p:cNvSpPr>
            <a:spLocks noGrp="1"/>
          </p:cNvSpPr>
          <p:nvPr>
            <p:ph idx="1"/>
          </p:nvPr>
        </p:nvSpPr>
        <p:spPr>
          <a:xfrm>
            <a:off x="457200" y="1219200"/>
            <a:ext cx="8229600" cy="5334000"/>
          </a:xfrm>
        </p:spPr>
        <p:txBody>
          <a:bodyPr>
            <a:normAutofit fontScale="92500" lnSpcReduction="20000"/>
          </a:bodyPr>
          <a:lstStyle/>
          <a:p>
            <a:pPr marL="0" indent="0" algn="ctr">
              <a:buNone/>
            </a:pPr>
            <a:r>
              <a:rPr lang="en-US" sz="5400" b="1" dirty="0">
                <a:solidFill>
                  <a:schemeClr val="accent2">
                    <a:lumMod val="50000"/>
                  </a:schemeClr>
                </a:solidFill>
                <a:latin typeface="Algerian" panose="04020705040A02060702" pitchFamily="82" charset="0"/>
              </a:rPr>
              <a:t>Library Rules</a:t>
            </a:r>
            <a:endParaRPr lang="en-US" sz="5400" b="1" dirty="0">
              <a:solidFill>
                <a:schemeClr val="accent2">
                  <a:lumMod val="50000"/>
                </a:schemeClr>
              </a:solidFill>
              <a:latin typeface="Algerian" panose="04020705040A02060702" pitchFamily="82" charset="0"/>
            </a:endParaRPr>
          </a:p>
          <a:p>
            <a:pPr marL="0" indent="0">
              <a:buNone/>
            </a:pPr>
            <a:r>
              <a:rPr lang="en-US" dirty="0">
                <a:solidFill>
                  <a:schemeClr val="accent2">
                    <a:lumMod val="50000"/>
                  </a:schemeClr>
                </a:solidFill>
              </a:rPr>
              <a:t> </a:t>
            </a:r>
            <a:endParaRPr lang="en-US" dirty="0">
              <a:solidFill>
                <a:schemeClr val="accent2">
                  <a:lumMod val="50000"/>
                </a:schemeClr>
              </a:solidFill>
            </a:endParaRPr>
          </a:p>
          <a:p>
            <a:pPr>
              <a:buFont typeface="Wingdings" panose="05000000000000000000" pitchFamily="2" charset="2"/>
              <a:buChar char="q"/>
            </a:pPr>
            <a:r>
              <a:rPr lang="en-US" dirty="0" smtClean="0">
                <a:solidFill>
                  <a:schemeClr val="accent2">
                    <a:lumMod val="50000"/>
                  </a:schemeClr>
                </a:solidFill>
              </a:rPr>
              <a:t> </a:t>
            </a:r>
            <a:r>
              <a:rPr lang="en-US" dirty="0">
                <a:solidFill>
                  <a:schemeClr val="accent2">
                    <a:lumMod val="50000"/>
                  </a:schemeClr>
                </a:solidFill>
              </a:rPr>
              <a:t>All students/users must observe total silence in the </a:t>
            </a:r>
            <a:r>
              <a:rPr lang="en-US" dirty="0" smtClean="0">
                <a:solidFill>
                  <a:schemeClr val="accent2">
                    <a:lumMod val="50000"/>
                  </a:schemeClr>
                </a:solidFill>
              </a:rPr>
              <a:t> library </a:t>
            </a:r>
            <a:r>
              <a:rPr lang="en-US" dirty="0">
                <a:solidFill>
                  <a:schemeClr val="accent2">
                    <a:lumMod val="50000"/>
                  </a:schemeClr>
                </a:solidFill>
              </a:rPr>
              <a:t>and its environs at all times</a:t>
            </a:r>
            <a:endParaRPr lang="en-US" dirty="0">
              <a:solidFill>
                <a:schemeClr val="accent2">
                  <a:lumMod val="50000"/>
                </a:schemeClr>
              </a:solidFill>
            </a:endParaRPr>
          </a:p>
          <a:p>
            <a:pPr>
              <a:buFont typeface="Wingdings" panose="05000000000000000000" pitchFamily="2" charset="2"/>
              <a:buChar char="q"/>
            </a:pPr>
            <a:endParaRPr lang="en-US" dirty="0">
              <a:solidFill>
                <a:schemeClr val="accent2">
                  <a:lumMod val="50000"/>
                </a:schemeClr>
              </a:solidFill>
            </a:endParaRPr>
          </a:p>
          <a:p>
            <a:pPr>
              <a:buFont typeface="Wingdings" panose="05000000000000000000" pitchFamily="2" charset="2"/>
              <a:buChar char="q"/>
            </a:pPr>
            <a:r>
              <a:rPr lang="en-US" dirty="0" smtClean="0">
                <a:solidFill>
                  <a:schemeClr val="accent2">
                    <a:lumMod val="50000"/>
                  </a:schemeClr>
                </a:solidFill>
              </a:rPr>
              <a:t>All </a:t>
            </a:r>
            <a:r>
              <a:rPr lang="en-US" dirty="0">
                <a:solidFill>
                  <a:schemeClr val="accent2">
                    <a:lumMod val="50000"/>
                  </a:schemeClr>
                </a:solidFill>
              </a:rPr>
              <a:t>users/students are required to scan their College/Library ID </a:t>
            </a:r>
            <a:r>
              <a:rPr lang="en-US" dirty="0" smtClean="0">
                <a:solidFill>
                  <a:schemeClr val="accent2">
                    <a:lumMod val="50000"/>
                  </a:schemeClr>
                </a:solidFill>
              </a:rPr>
              <a:t>Cards </a:t>
            </a:r>
            <a:r>
              <a:rPr lang="en-US" dirty="0">
                <a:solidFill>
                  <a:schemeClr val="accent2">
                    <a:lumMod val="50000"/>
                  </a:schemeClr>
                </a:solidFill>
              </a:rPr>
              <a:t>while entering the library. No one will be allowed to enter </a:t>
            </a:r>
            <a:r>
              <a:rPr lang="en-US" dirty="0" smtClean="0">
                <a:solidFill>
                  <a:schemeClr val="accent2">
                    <a:lumMod val="50000"/>
                  </a:schemeClr>
                </a:solidFill>
              </a:rPr>
              <a:t>the </a:t>
            </a:r>
            <a:r>
              <a:rPr lang="en-US" dirty="0">
                <a:solidFill>
                  <a:schemeClr val="accent2">
                    <a:lumMod val="50000"/>
                  </a:schemeClr>
                </a:solidFill>
              </a:rPr>
              <a:t>Library without ID Card.</a:t>
            </a:r>
            <a:endParaRPr lang="en-US" dirty="0">
              <a:solidFill>
                <a:schemeClr val="accent2">
                  <a:lumMod val="50000"/>
                </a:schemeClr>
              </a:solidFill>
            </a:endParaRPr>
          </a:p>
          <a:p>
            <a:pPr>
              <a:buFont typeface="Wingdings" panose="05000000000000000000" pitchFamily="2" charset="2"/>
              <a:buChar char="q"/>
            </a:pPr>
            <a:endParaRPr lang="en-US" dirty="0">
              <a:solidFill>
                <a:schemeClr val="accent2">
                  <a:lumMod val="50000"/>
                </a:schemeClr>
              </a:solidFill>
            </a:endParaRPr>
          </a:p>
          <a:p>
            <a:pPr>
              <a:buFont typeface="Wingdings" panose="05000000000000000000" pitchFamily="2" charset="2"/>
              <a:buChar char="q"/>
            </a:pPr>
            <a:r>
              <a:rPr lang="en-US" dirty="0" smtClean="0">
                <a:solidFill>
                  <a:schemeClr val="accent2">
                    <a:lumMod val="50000"/>
                  </a:schemeClr>
                </a:solidFill>
              </a:rPr>
              <a:t>All </a:t>
            </a:r>
            <a:r>
              <a:rPr lang="en-US" dirty="0">
                <a:solidFill>
                  <a:schemeClr val="accent2">
                    <a:lumMod val="50000"/>
                  </a:schemeClr>
                </a:solidFill>
              </a:rPr>
              <a:t>students must present their Library ID </a:t>
            </a:r>
            <a:r>
              <a:rPr lang="en-US" dirty="0" smtClean="0">
                <a:solidFill>
                  <a:schemeClr val="accent2">
                    <a:lumMod val="50000"/>
                  </a:schemeClr>
                </a:solidFill>
              </a:rPr>
              <a:t>Cards </a:t>
            </a:r>
            <a:r>
              <a:rPr lang="en-US" dirty="0">
                <a:solidFill>
                  <a:schemeClr val="accent2">
                    <a:lumMod val="50000"/>
                  </a:schemeClr>
                </a:solidFill>
              </a:rPr>
              <a:t>before borrowing any library material.</a:t>
            </a:r>
            <a:endParaRPr lang="en-US" dirty="0">
              <a:solidFill>
                <a:schemeClr val="accent2">
                  <a:lumMod val="50000"/>
                </a:schemeClr>
              </a:solidFill>
            </a:endParaRPr>
          </a:p>
          <a:p>
            <a:endParaRPr lang="en-US" dirty="0"/>
          </a:p>
        </p:txBody>
      </p:sp>
    </p:spTree>
  </p:cSld>
  <p:clrMapOvr>
    <a:masterClrMapping/>
  </p:clrMapOvr>
  <p:transition advTm="1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smtClean="0">
                <a:solidFill>
                  <a:schemeClr val="accent2">
                    <a:lumMod val="50000"/>
                  </a:schemeClr>
                </a:solidFill>
                <a:latin typeface="Algerian" panose="04020705040A02060702" pitchFamily="82" charset="0"/>
              </a:rPr>
              <a:t>           Library Rules         CONTD.</a:t>
            </a:r>
            <a:endParaRPr lang="en-US" dirty="0"/>
          </a:p>
        </p:txBody>
      </p:sp>
      <p:sp>
        <p:nvSpPr>
          <p:cNvPr id="3" name="Content Placeholder 2"/>
          <p:cNvSpPr>
            <a:spLocks noGrp="1"/>
          </p:cNvSpPr>
          <p:nvPr>
            <p:ph idx="1"/>
          </p:nvPr>
        </p:nvSpPr>
        <p:spPr>
          <a:xfrm>
            <a:off x="457200" y="1143000"/>
            <a:ext cx="8229600" cy="5334000"/>
          </a:xfrm>
        </p:spPr>
        <p:txBody>
          <a:bodyPr>
            <a:normAutofit fontScale="92500" lnSpcReduction="20000"/>
          </a:bodyPr>
          <a:lstStyle/>
          <a:p>
            <a:pPr>
              <a:buFont typeface="Wingdings" panose="05000000000000000000" pitchFamily="2" charset="2"/>
              <a:buChar char="q"/>
            </a:pPr>
            <a:r>
              <a:rPr lang="en-US" dirty="0">
                <a:solidFill>
                  <a:srgbClr val="0070C0"/>
                </a:solidFill>
              </a:rPr>
              <a:t>In case of loss of ID and Reader’s Tickets, the duplicate ID card </a:t>
            </a:r>
            <a:r>
              <a:rPr lang="en-US" dirty="0" smtClean="0">
                <a:solidFill>
                  <a:srgbClr val="0070C0"/>
                </a:solidFill>
              </a:rPr>
              <a:t>with DDR will </a:t>
            </a:r>
            <a:r>
              <a:rPr lang="en-US" dirty="0">
                <a:solidFill>
                  <a:srgbClr val="0070C0"/>
                </a:solidFill>
              </a:rPr>
              <a:t>be provided </a:t>
            </a:r>
            <a:r>
              <a:rPr lang="en-US" dirty="0" smtClean="0">
                <a:solidFill>
                  <a:srgbClr val="0070C0"/>
                </a:solidFill>
              </a:rPr>
              <a:t>against </a:t>
            </a:r>
            <a:r>
              <a:rPr lang="en-US" dirty="0" err="1" smtClean="0">
                <a:solidFill>
                  <a:srgbClr val="0070C0"/>
                </a:solidFill>
              </a:rPr>
              <a:t>Rs</a:t>
            </a:r>
            <a:r>
              <a:rPr lang="en-US" dirty="0" smtClean="0">
                <a:solidFill>
                  <a:srgbClr val="0070C0"/>
                </a:solidFill>
              </a:rPr>
              <a:t>. 100/- and </a:t>
            </a:r>
            <a:r>
              <a:rPr lang="en-US" dirty="0">
                <a:solidFill>
                  <a:srgbClr val="0070C0"/>
                </a:solidFill>
              </a:rPr>
              <a:t>Readers’ Tickets against Rs.20/- each.</a:t>
            </a:r>
            <a:endParaRPr lang="en-US" dirty="0">
              <a:solidFill>
                <a:srgbClr val="0070C0"/>
              </a:solidFill>
            </a:endParaRPr>
          </a:p>
          <a:p>
            <a:pPr>
              <a:buFont typeface="Wingdings" panose="05000000000000000000" pitchFamily="2" charset="2"/>
              <a:buChar char="q"/>
            </a:pPr>
            <a:r>
              <a:rPr lang="en-US" dirty="0" smtClean="0">
                <a:solidFill>
                  <a:srgbClr val="0070C0"/>
                </a:solidFill>
              </a:rPr>
              <a:t> </a:t>
            </a:r>
            <a:r>
              <a:rPr lang="en-US" dirty="0">
                <a:solidFill>
                  <a:srgbClr val="0070C0"/>
                </a:solidFill>
              </a:rPr>
              <a:t>In case any book is lost or damaged by the borrower, he/she </a:t>
            </a:r>
            <a:r>
              <a:rPr lang="en-US" dirty="0" smtClean="0">
                <a:solidFill>
                  <a:srgbClr val="0070C0"/>
                </a:solidFill>
              </a:rPr>
              <a:t>shall replace </a:t>
            </a:r>
            <a:r>
              <a:rPr lang="en-US" dirty="0">
                <a:solidFill>
                  <a:srgbClr val="0070C0"/>
                </a:solidFill>
              </a:rPr>
              <a:t>the latest issue of the book or set of books if one volume of the set is lost, or shall pay twice the cost of the book, within a period of 15 days, with delay fine if any</a:t>
            </a:r>
            <a:r>
              <a:rPr lang="en-US" dirty="0" smtClean="0">
                <a:solidFill>
                  <a:srgbClr val="0070C0"/>
                </a:solidFill>
              </a:rPr>
              <a:t>.</a:t>
            </a:r>
            <a:endParaRPr lang="en-US" dirty="0" smtClean="0">
              <a:solidFill>
                <a:srgbClr val="0070C0"/>
              </a:solidFill>
            </a:endParaRPr>
          </a:p>
          <a:p>
            <a:pPr>
              <a:buFont typeface="Wingdings" panose="05000000000000000000" pitchFamily="2" charset="2"/>
              <a:buChar char="q"/>
            </a:pPr>
            <a:r>
              <a:rPr lang="en-US" dirty="0" smtClean="0">
                <a:solidFill>
                  <a:srgbClr val="0070C0"/>
                </a:solidFill>
              </a:rPr>
              <a:t> </a:t>
            </a:r>
            <a:r>
              <a:rPr lang="en-US" dirty="0">
                <a:solidFill>
                  <a:srgbClr val="0070C0"/>
                </a:solidFill>
              </a:rPr>
              <a:t>Personal Books, Bags/ belongings, </a:t>
            </a:r>
            <a:r>
              <a:rPr lang="en-US" dirty="0" smtClean="0">
                <a:solidFill>
                  <a:srgbClr val="0070C0"/>
                </a:solidFill>
              </a:rPr>
              <a:t>eatables, </a:t>
            </a:r>
            <a:r>
              <a:rPr lang="en-US" dirty="0">
                <a:solidFill>
                  <a:srgbClr val="0070C0"/>
                </a:solidFill>
              </a:rPr>
              <a:t>and </a:t>
            </a:r>
            <a:r>
              <a:rPr lang="en-US" dirty="0" smtClean="0">
                <a:solidFill>
                  <a:srgbClr val="0070C0"/>
                </a:solidFill>
              </a:rPr>
              <a:t>mobile phone use are </a:t>
            </a:r>
            <a:r>
              <a:rPr lang="en-US" dirty="0">
                <a:solidFill>
                  <a:srgbClr val="0070C0"/>
                </a:solidFill>
              </a:rPr>
              <a:t>not allowed inside the library. </a:t>
            </a:r>
            <a:r>
              <a:rPr lang="en-US" dirty="0" smtClean="0">
                <a:solidFill>
                  <a:srgbClr val="0070C0"/>
                </a:solidFill>
              </a:rPr>
              <a:t>A fine </a:t>
            </a:r>
            <a:r>
              <a:rPr lang="en-US" dirty="0">
                <a:solidFill>
                  <a:srgbClr val="0070C0"/>
                </a:solidFill>
              </a:rPr>
              <a:t>of Rs.100/- may be charged from the defaulters.</a:t>
            </a:r>
            <a:endParaRPr lang="en-US" dirty="0">
              <a:solidFill>
                <a:srgbClr val="0070C0"/>
              </a:solidFill>
            </a:endParaRPr>
          </a:p>
          <a:p>
            <a:pPr>
              <a:buFont typeface="Wingdings" panose="05000000000000000000" pitchFamily="2" charset="2"/>
              <a:buChar char="q"/>
            </a:pPr>
            <a:endParaRPr lang="en-US" dirty="0"/>
          </a:p>
        </p:txBody>
      </p:sp>
    </p:spTree>
  </p:cSld>
  <p:clrMapOvr>
    <a:masterClrMapping/>
  </p:clrMapOvr>
  <p:transition advTm="1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a:solidFill>
                  <a:schemeClr val="accent2">
                    <a:lumMod val="50000"/>
                  </a:schemeClr>
                </a:solidFill>
                <a:latin typeface="Algerian" panose="04020705040A02060702" pitchFamily="82" charset="0"/>
              </a:rPr>
              <a:t>Library Rules         CONTD</a:t>
            </a:r>
            <a:r>
              <a:rPr lang="en-US" b="1" dirty="0" smtClean="0">
                <a:solidFill>
                  <a:schemeClr val="accent2">
                    <a:lumMod val="50000"/>
                  </a:schemeClr>
                </a:solidFill>
                <a:latin typeface="Algerian" panose="04020705040A02060702" pitchFamily="82" charset="0"/>
              </a:rPr>
              <a:t>.</a:t>
            </a:r>
            <a:endParaRPr lang="en-US" dirty="0"/>
          </a:p>
        </p:txBody>
      </p:sp>
      <p:sp>
        <p:nvSpPr>
          <p:cNvPr id="3" name="Content Placeholder 2"/>
          <p:cNvSpPr>
            <a:spLocks noGrp="1"/>
          </p:cNvSpPr>
          <p:nvPr>
            <p:ph idx="1"/>
          </p:nvPr>
        </p:nvSpPr>
        <p:spPr>
          <a:xfrm>
            <a:off x="457200" y="1295400"/>
            <a:ext cx="8229600" cy="5334000"/>
          </a:xfrm>
        </p:spPr>
        <p:txBody>
          <a:bodyPr>
            <a:normAutofit fontScale="85000" lnSpcReduction="10000"/>
          </a:bodyPr>
          <a:lstStyle/>
          <a:p>
            <a:pPr>
              <a:buFont typeface="Wingdings" panose="05000000000000000000" pitchFamily="2" charset="2"/>
              <a:buChar char="q"/>
            </a:pPr>
            <a:r>
              <a:rPr lang="en-US" dirty="0">
                <a:solidFill>
                  <a:srgbClr val="0070C0"/>
                </a:solidFill>
              </a:rPr>
              <a:t>The students/users are required to maintain discipline and silence within the library premises. In case of indiscipline, the Library Membership will be cancelled.</a:t>
            </a:r>
            <a:endParaRPr lang="en-US" dirty="0">
              <a:solidFill>
                <a:srgbClr val="0070C0"/>
              </a:solidFill>
            </a:endParaRPr>
          </a:p>
          <a:p>
            <a:pPr>
              <a:buFont typeface="Wingdings" panose="05000000000000000000" pitchFamily="2" charset="2"/>
              <a:buChar char="q"/>
            </a:pPr>
            <a:r>
              <a:rPr lang="en-US" dirty="0">
                <a:solidFill>
                  <a:srgbClr val="0070C0"/>
                </a:solidFill>
              </a:rPr>
              <a:t> The students/users cannot take any book, magazine, </a:t>
            </a:r>
            <a:r>
              <a:rPr lang="en-US" dirty="0" smtClean="0">
                <a:solidFill>
                  <a:srgbClr val="0070C0"/>
                </a:solidFill>
              </a:rPr>
              <a:t>or newspaper, </a:t>
            </a:r>
            <a:r>
              <a:rPr lang="en-US" dirty="0">
                <a:solidFill>
                  <a:srgbClr val="0070C0"/>
                </a:solidFill>
              </a:rPr>
              <a:t>outside the library without permission</a:t>
            </a:r>
            <a:r>
              <a:rPr lang="en-US" dirty="0" smtClean="0">
                <a:solidFill>
                  <a:srgbClr val="0070C0"/>
                </a:solidFill>
              </a:rPr>
              <a:t>.</a:t>
            </a:r>
            <a:endParaRPr lang="en-US" dirty="0">
              <a:solidFill>
                <a:srgbClr val="0070C0"/>
              </a:solidFill>
            </a:endParaRPr>
          </a:p>
          <a:p>
            <a:pPr>
              <a:buFont typeface="Wingdings" panose="05000000000000000000" pitchFamily="2" charset="2"/>
              <a:buChar char="q"/>
            </a:pPr>
            <a:r>
              <a:rPr lang="en-US" dirty="0" smtClean="0">
                <a:solidFill>
                  <a:srgbClr val="0070C0"/>
                </a:solidFill>
              </a:rPr>
              <a:t>The </a:t>
            </a:r>
            <a:r>
              <a:rPr lang="en-US" dirty="0">
                <a:solidFill>
                  <a:srgbClr val="0070C0"/>
                </a:solidFill>
              </a:rPr>
              <a:t>Circulation Timing will strictly be between 9:30 AM to 4:00 PM without any break, on all working days</a:t>
            </a:r>
            <a:r>
              <a:rPr lang="en-US" dirty="0" smtClean="0">
                <a:solidFill>
                  <a:srgbClr val="0070C0"/>
                </a:solidFill>
              </a:rPr>
              <a:t>.</a:t>
            </a:r>
            <a:endParaRPr lang="en-US" dirty="0">
              <a:solidFill>
                <a:srgbClr val="0070C0"/>
              </a:solidFill>
            </a:endParaRPr>
          </a:p>
          <a:p>
            <a:pPr>
              <a:buFont typeface="Wingdings" panose="05000000000000000000" pitchFamily="2" charset="2"/>
              <a:buChar char="q"/>
            </a:pPr>
            <a:r>
              <a:rPr lang="en-US" dirty="0" smtClean="0">
                <a:solidFill>
                  <a:srgbClr val="0070C0"/>
                </a:solidFill>
              </a:rPr>
              <a:t>The </a:t>
            </a:r>
            <a:r>
              <a:rPr lang="en-US" dirty="0">
                <a:solidFill>
                  <a:srgbClr val="0070C0"/>
                </a:solidFill>
              </a:rPr>
              <a:t>students will be issued 3 books against 3 Reader’s Tickets at a time, for a period of 21 days.  The books in demand will be issued for 7 days</a:t>
            </a:r>
            <a:r>
              <a:rPr lang="en-US" dirty="0" smtClean="0">
                <a:solidFill>
                  <a:srgbClr val="0070C0"/>
                </a:solidFill>
              </a:rPr>
              <a:t>.</a:t>
            </a:r>
            <a:endParaRPr lang="en-US" dirty="0" smtClean="0">
              <a:solidFill>
                <a:srgbClr val="0070C0"/>
              </a:solidFill>
            </a:endParaRPr>
          </a:p>
          <a:p>
            <a:pPr>
              <a:buFont typeface="Wingdings" panose="05000000000000000000" pitchFamily="2" charset="2"/>
              <a:buChar char="q"/>
            </a:pPr>
            <a:r>
              <a:rPr lang="en-US" dirty="0" smtClean="0">
                <a:solidFill>
                  <a:srgbClr val="0070C0"/>
                </a:solidFill>
              </a:rPr>
              <a:t>All </a:t>
            </a:r>
            <a:r>
              <a:rPr lang="en-US" dirty="0">
                <a:solidFill>
                  <a:srgbClr val="0070C0"/>
                </a:solidFill>
              </a:rPr>
              <a:t>students have to return all the </a:t>
            </a:r>
            <a:r>
              <a:rPr lang="en-US" dirty="0" smtClean="0">
                <a:solidFill>
                  <a:srgbClr val="0070C0"/>
                </a:solidFill>
              </a:rPr>
              <a:t>library books issued </a:t>
            </a:r>
            <a:r>
              <a:rPr lang="en-US" dirty="0">
                <a:solidFill>
                  <a:srgbClr val="0070C0"/>
                </a:solidFill>
              </a:rPr>
              <a:t>against their names before the start of </a:t>
            </a:r>
            <a:r>
              <a:rPr lang="en-US" dirty="0" smtClean="0">
                <a:solidFill>
                  <a:srgbClr val="0070C0"/>
                </a:solidFill>
              </a:rPr>
              <a:t>the new </a:t>
            </a:r>
            <a:r>
              <a:rPr lang="en-US" dirty="0">
                <a:solidFill>
                  <a:srgbClr val="0070C0"/>
                </a:solidFill>
              </a:rPr>
              <a:t>semester</a:t>
            </a:r>
            <a:endParaRPr lang="en-US" dirty="0">
              <a:solidFill>
                <a:srgbClr val="0070C0"/>
              </a:solidFill>
            </a:endParaRPr>
          </a:p>
          <a:p>
            <a:endParaRPr lang="en-US" dirty="0"/>
          </a:p>
        </p:txBody>
      </p:sp>
    </p:spTree>
  </p:cSld>
  <p:clrMapOvr>
    <a:masterClrMapping/>
  </p:clrMapOvr>
  <p:transition advTm="1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latin typeface="Algerian" panose="04020705040A02060702" pitchFamily="82" charset="0"/>
              </a:rPr>
              <a:t>CBSA LIBRARY NEWSLETTERS </a:t>
            </a:r>
            <a:endParaRPr lang="en-US" dirty="0">
              <a:solidFill>
                <a:srgbClr val="FF0000"/>
              </a:solidFill>
              <a:latin typeface="Algerian" panose="04020705040A02060702" pitchFamily="82" charset="0"/>
            </a:endParaRPr>
          </a:p>
        </p:txBody>
      </p:sp>
      <p:sp>
        <p:nvSpPr>
          <p:cNvPr id="67" name="Rectangles 37"/>
          <p:cNvSpPr/>
          <p:nvPr/>
        </p:nvSpPr>
        <p:spPr>
          <a:xfrm>
            <a:off x="771207" y="1478278"/>
            <a:ext cx="2048193" cy="2216785"/>
          </a:xfrm>
          <a:prstGeom prst="rect">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8000"/>
              </a:lnSpc>
              <a:spcAft>
                <a:spcPts val="800"/>
              </a:spcAft>
            </a:pPr>
            <a:endParaRPr lang="en-US" altLang="zh-CN" sz="1100"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b="1" kern="100" dirty="0">
                <a:solidFill>
                  <a:srgbClr val="FF0000"/>
                </a:solidFill>
                <a:latin typeface="Calibri" panose="020F0502020204030204"/>
                <a:ea typeface="SimSun" panose="02010600030101010101" pitchFamily="2" charset="-122"/>
                <a:cs typeface="Times New Roman" panose="02020603050405020304"/>
                <a:sym typeface="Times New Roman" panose="02020603050405020304"/>
              </a:rPr>
              <a:t>ISSUE NO. 1 </a:t>
            </a:r>
            <a:endParaRPr lang="en-US" altLang="zh-CN" b="1" kern="100" dirty="0">
              <a:ln w="9525" cap="flat" cmpd="sng" algn="ctr">
                <a:solidFill>
                  <a:srgbClr val="000000"/>
                </a:solidFill>
                <a:prstDash val="solid"/>
                <a:round/>
              </a:ln>
              <a:solidFill>
                <a:srgbClr val="FF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b="1" kern="100" dirty="0">
                <a:solidFill>
                  <a:srgbClr val="FF0000"/>
                </a:solidFill>
                <a:latin typeface="Calibri" panose="020F0502020204030204"/>
                <a:ea typeface="SimSun" panose="02010600030101010101" pitchFamily="2" charset="-122"/>
                <a:cs typeface="Times New Roman" panose="02020603050405020304"/>
                <a:sym typeface="Times New Roman" panose="02020603050405020304"/>
              </a:rPr>
              <a:t>OCTOBER 2023</a:t>
            </a:r>
            <a:endParaRPr lang="en-US" altLang="zh-CN" b="1" kern="100" dirty="0">
              <a:solidFill>
                <a:srgbClr val="FF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400" b="1" kern="100" dirty="0">
                <a:latin typeface="Calibri" panose="020F0502020204030204"/>
                <a:ea typeface="SimSun" panose="02010600030101010101" pitchFamily="2" charset="-122"/>
                <a:cs typeface="Times New Roman" panose="02020603050405020304"/>
                <a:sym typeface="Times New Roman" panose="02020603050405020304"/>
              </a:rPr>
              <a:t>. 1 </a:t>
            </a:r>
            <a:endParaRPr lang="en-US" altLang="zh-CN" sz="1400" b="1" kern="100" dirty="0">
              <a:ln w="9525" cap="flat" cmpd="sng" algn="ctr">
                <a:solidFill>
                  <a:srgbClr val="000000"/>
                </a:solidFill>
                <a:prstDash val="solid"/>
                <a:round/>
              </a:ln>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400" b="1" kern="100" dirty="0">
                <a:latin typeface="Calibri" panose="020F0502020204030204"/>
                <a:ea typeface="SimSun" panose="02010600030101010101" pitchFamily="2" charset="-122"/>
                <a:cs typeface="Times New Roman" panose="02020603050405020304"/>
                <a:sym typeface="Times New Roman" panose="02020603050405020304"/>
              </a:rPr>
              <a:t>OCTOBER 2023</a:t>
            </a:r>
            <a:endParaRPr lang="en-US" altLang="zh-CN" sz="1400" b="1" kern="100" dirty="0">
              <a:latin typeface="Calibri" panose="020F0502020204030204"/>
              <a:ea typeface="SimSun" panose="02010600030101010101" pitchFamily="2" charset="-122"/>
              <a:cs typeface="Times New Roman" panose="02020603050405020304"/>
              <a:sym typeface="Times New Roman" panose="02020603050405020304"/>
            </a:endParaRPr>
          </a:p>
        </p:txBody>
      </p:sp>
      <p:pic>
        <p:nvPicPr>
          <p:cNvPr id="68" name="Picture 68" descr="C:\Users\admin\Downloads\qrcode_254843852_4c04574c3b100b0f673440cca842af26.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930146" y="1656118"/>
            <a:ext cx="1837184" cy="1171575"/>
          </a:xfrm>
          <a:prstGeom prst="rect">
            <a:avLst/>
          </a:prstGeom>
          <a:noFill/>
          <a:ln>
            <a:noFill/>
          </a:ln>
        </p:spPr>
      </p:pic>
      <p:sp>
        <p:nvSpPr>
          <p:cNvPr id="69" name="Rectangles 39"/>
          <p:cNvSpPr/>
          <p:nvPr/>
        </p:nvSpPr>
        <p:spPr>
          <a:xfrm>
            <a:off x="3269161" y="1488437"/>
            <a:ext cx="2010410" cy="2196465"/>
          </a:xfrm>
          <a:prstGeom prst="rect">
            <a:avLst/>
          </a:prstGeom>
          <a:solidFill>
            <a:schemeClr val="bg1"/>
          </a:solid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8000"/>
              </a:lnSpc>
              <a:spcAft>
                <a:spcPts val="800"/>
              </a:spcAft>
            </a:pPr>
            <a:endParaRPr lang="en-US" altLang="zh-CN" sz="1100" kern="100" dirty="0">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smtClean="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600" b="1" kern="100" dirty="0" smtClean="0">
                <a:solidFill>
                  <a:srgbClr val="7030A0"/>
                </a:solidFill>
                <a:latin typeface="Calibri" panose="020F0502020204030204"/>
                <a:ea typeface="SimSun" panose="02010600030101010101" pitchFamily="2" charset="-122"/>
                <a:cs typeface="Times New Roman" panose="02020603050405020304"/>
                <a:sym typeface="Times New Roman" panose="02020603050405020304"/>
              </a:rPr>
              <a:t>ISSUE </a:t>
            </a:r>
            <a:r>
              <a:rPr lang="en-US" altLang="zh-CN" sz="1600" b="1" kern="100" dirty="0">
                <a:solidFill>
                  <a:srgbClr val="7030A0"/>
                </a:solidFill>
                <a:latin typeface="Calibri" panose="020F0502020204030204"/>
                <a:ea typeface="SimSun" panose="02010600030101010101" pitchFamily="2" charset="-122"/>
                <a:cs typeface="Times New Roman" panose="02020603050405020304"/>
                <a:sym typeface="Times New Roman" panose="02020603050405020304"/>
              </a:rPr>
              <a:t>NO. 2 </a:t>
            </a:r>
            <a:endParaRPr lang="en-US" altLang="zh-CN" sz="1600" b="1" kern="100" dirty="0">
              <a:solidFill>
                <a:srgbClr val="7030A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600" b="1" kern="100" dirty="0">
                <a:solidFill>
                  <a:srgbClr val="7030A0"/>
                </a:solidFill>
                <a:latin typeface="Calibri" panose="020F0502020204030204"/>
                <a:ea typeface="SimSun" panose="02010600030101010101" pitchFamily="2" charset="-122"/>
                <a:cs typeface="Times New Roman" panose="02020603050405020304"/>
                <a:sym typeface="Times New Roman" panose="02020603050405020304"/>
              </a:rPr>
              <a:t>APRIL 2024 </a:t>
            </a:r>
            <a:endParaRPr lang="en-US" altLang="zh-CN" sz="1600" b="1" kern="100" dirty="0">
              <a:solidFill>
                <a:srgbClr val="7030A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400" b="1" kern="100" dirty="0">
                <a:latin typeface="Calibri" panose="020F0502020204030204"/>
                <a:ea typeface="SimSun" panose="02010600030101010101" pitchFamily="2" charset="-122"/>
                <a:cs typeface="Times New Roman" panose="02020603050405020304"/>
                <a:sym typeface="Times New Roman" panose="02020603050405020304"/>
              </a:rPr>
              <a:t>024 </a:t>
            </a:r>
            <a:endParaRPr lang="en-US" altLang="zh-CN" sz="1400" b="1" kern="100" dirty="0">
              <a:latin typeface="Calibri" panose="020F0502020204030204"/>
              <a:ea typeface="SimSun" panose="02010600030101010101" pitchFamily="2" charset="-122"/>
              <a:cs typeface="Times New Roman" panose="02020603050405020304"/>
              <a:sym typeface="Times New Roman" panose="02020603050405020304"/>
            </a:endParaRPr>
          </a:p>
        </p:txBody>
      </p:sp>
      <p:sp>
        <p:nvSpPr>
          <p:cNvPr id="71" name="Rectangles 41"/>
          <p:cNvSpPr/>
          <p:nvPr/>
        </p:nvSpPr>
        <p:spPr>
          <a:xfrm>
            <a:off x="5562600" y="1496056"/>
            <a:ext cx="2133600" cy="2162175"/>
          </a:xfrm>
          <a:prstGeom prst="rect">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8000"/>
              </a:lnSpc>
              <a:spcAft>
                <a:spcPts val="800"/>
              </a:spcAft>
            </a:pPr>
            <a:endParaRPr lang="en-US" altLang="zh-CN" sz="1100" kern="100" dirty="0">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smtClean="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400" kern="100" dirty="0" smtClean="0">
                <a:solidFill>
                  <a:srgbClr val="00B0F0"/>
                </a:solidFill>
                <a:latin typeface="Arial" panose="020B0604020202020204" pitchFamily="34" charset="0"/>
                <a:ea typeface="SimSun" panose="02010600030101010101" pitchFamily="2" charset="-122"/>
                <a:cs typeface="Arial" panose="020B0604020202020204" pitchFamily="34" charset="0"/>
                <a:sym typeface="Times New Roman" panose="02020603050405020304"/>
              </a:rPr>
              <a:t>ISSUE </a:t>
            </a:r>
            <a:r>
              <a:rPr lang="en-US" altLang="zh-CN" sz="1400" kern="100" dirty="0">
                <a:solidFill>
                  <a:srgbClr val="00B0F0"/>
                </a:solidFill>
                <a:latin typeface="Arial" panose="020B0604020202020204" pitchFamily="34" charset="0"/>
                <a:ea typeface="SimSun" panose="02010600030101010101" pitchFamily="2" charset="-122"/>
                <a:cs typeface="Arial" panose="020B0604020202020204" pitchFamily="34" charset="0"/>
                <a:sym typeface="Times New Roman" panose="02020603050405020304"/>
              </a:rPr>
              <a:t>NO. 3</a:t>
            </a:r>
            <a:endParaRPr lang="en-US" altLang="zh-CN" sz="1400" kern="100" dirty="0">
              <a:solidFill>
                <a:srgbClr val="00B0F0"/>
              </a:solidFill>
              <a:latin typeface="Arial" panose="020B0604020202020204" pitchFamily="34" charset="0"/>
              <a:ea typeface="SimSun" panose="02010600030101010101" pitchFamily="2" charset="-122"/>
              <a:cs typeface="Arial" panose="020B0604020202020204" pitchFamily="34" charset="0"/>
              <a:sym typeface="Times New Roman" panose="02020603050405020304"/>
            </a:endParaRPr>
          </a:p>
          <a:p>
            <a:pPr algn="ctr">
              <a:lnSpc>
                <a:spcPct val="108000"/>
              </a:lnSpc>
              <a:spcAft>
                <a:spcPts val="800"/>
              </a:spcAft>
            </a:pPr>
            <a:r>
              <a:rPr lang="en-US" altLang="zh-CN" sz="1400" kern="100" dirty="0" smtClean="0">
                <a:ln w="9525" cap="flat" cmpd="sng" algn="ctr">
                  <a:solidFill>
                    <a:srgbClr val="000000"/>
                  </a:solidFill>
                  <a:prstDash val="solid"/>
                  <a:round/>
                </a:ln>
                <a:solidFill>
                  <a:srgbClr val="00B0F0"/>
                </a:solidFill>
                <a:latin typeface="Arial" panose="020B0604020202020204" pitchFamily="34" charset="0"/>
                <a:ea typeface="SimSun" panose="02010600030101010101" pitchFamily="2" charset="-122"/>
                <a:cs typeface="Arial" panose="020B0604020202020204" pitchFamily="34" charset="0"/>
                <a:sym typeface="Times New Roman" panose="02020603050405020304"/>
              </a:rPr>
              <a:t>August 2024</a:t>
            </a:r>
            <a:r>
              <a:rPr lang="en-US" altLang="zh-CN" sz="1400" b="1" kern="100" dirty="0">
                <a:latin typeface="Arial" panose="020B0604020202020204" pitchFamily="34" charset="0"/>
                <a:ea typeface="SimSun" panose="02010600030101010101" pitchFamily="2" charset="-122"/>
                <a:cs typeface="Arial" panose="020B0604020202020204" pitchFamily="34" charset="0"/>
                <a:sym typeface="Times New Roman" panose="02020603050405020304"/>
              </a:rPr>
              <a:t> </a:t>
            </a:r>
            <a:endParaRPr lang="en-US" altLang="zh-CN" sz="1400" b="1" kern="100" dirty="0">
              <a:latin typeface="Arial" panose="020B0604020202020204" pitchFamily="34" charset="0"/>
              <a:ea typeface="SimSun" panose="02010600030101010101" pitchFamily="2" charset="-122"/>
              <a:cs typeface="Arial" panose="020B0604020202020204" pitchFamily="34" charset="0"/>
              <a:sym typeface="Times New Roman" panose="02020603050405020304"/>
            </a:endParaRPr>
          </a:p>
        </p:txBody>
      </p:sp>
      <p:pic>
        <p:nvPicPr>
          <p:cNvPr id="72" name="Picture 72" descr="C:\Users\admin\Downloads\qrcode_254843852_4c04574c3b100b0f673440cca842af26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684361" y="1639628"/>
            <a:ext cx="1890078" cy="1171575"/>
          </a:xfrm>
          <a:prstGeom prst="rect">
            <a:avLst/>
          </a:prstGeom>
          <a:noFill/>
          <a:ln>
            <a:noFill/>
          </a:ln>
        </p:spPr>
      </p:pic>
      <p:sp>
        <p:nvSpPr>
          <p:cNvPr id="73" name="Rectangles 41"/>
          <p:cNvSpPr/>
          <p:nvPr/>
        </p:nvSpPr>
        <p:spPr>
          <a:xfrm>
            <a:off x="831215" y="4077195"/>
            <a:ext cx="2228850" cy="2295525"/>
          </a:xfrm>
          <a:prstGeom prst="rect">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8000"/>
              </a:lnSpc>
              <a:spcAft>
                <a:spcPts val="800"/>
              </a:spcAft>
            </a:pPr>
            <a:endParaRPr lang="en-US" altLang="zh-CN" sz="1100" kern="100" dirty="0">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600" b="1" kern="100" dirty="0">
                <a:solidFill>
                  <a:srgbClr val="008000"/>
                </a:solidFill>
                <a:latin typeface="Calibri" panose="020F0502020204030204"/>
                <a:ea typeface="SimSun" panose="02010600030101010101" pitchFamily="2" charset="-122"/>
                <a:cs typeface="Times New Roman" panose="02020603050405020304"/>
                <a:sym typeface="Times New Roman" panose="02020603050405020304"/>
              </a:rPr>
              <a:t>ISSUE NO. 4</a:t>
            </a:r>
            <a:endParaRPr lang="en-US" altLang="zh-CN" sz="1600" b="1" kern="100" dirty="0">
              <a:solidFill>
                <a:srgbClr val="008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600" b="1" kern="100" dirty="0">
                <a:solidFill>
                  <a:srgbClr val="008000"/>
                </a:solidFill>
                <a:latin typeface="Calibri" panose="020F0502020204030204"/>
                <a:ea typeface="SimSun" panose="02010600030101010101" pitchFamily="2" charset="-122"/>
                <a:cs typeface="Times New Roman" panose="02020603050405020304"/>
                <a:sym typeface="Times New Roman" panose="02020603050405020304"/>
              </a:rPr>
              <a:t>MARCH 2025</a:t>
            </a:r>
            <a:endParaRPr lang="en-US" altLang="zh-CN" sz="1600" b="1" kern="100" dirty="0">
              <a:solidFill>
                <a:srgbClr val="008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400" b="1" kern="100" dirty="0">
                <a:ln w="9525" cap="flat" cmpd="sng" algn="ctr">
                  <a:solidFill>
                    <a:srgbClr val="000000"/>
                  </a:solidFill>
                  <a:prstDash val="solid"/>
                  <a:round/>
                </a:ln>
                <a:solidFill>
                  <a:srgbClr val="000000"/>
                </a:solidFill>
                <a:latin typeface="Calibri" panose="020F0502020204030204"/>
                <a:ea typeface="SimSun" panose="02010600030101010101" pitchFamily="2" charset="-122"/>
                <a:cs typeface="Times New Roman" panose="02020603050405020304"/>
                <a:sym typeface="Times New Roman" panose="02020603050405020304"/>
              </a:rPr>
              <a:t> </a:t>
            </a:r>
            <a:endParaRPr lang="en-US" altLang="zh-CN" sz="1400" b="1" kern="100" dirty="0">
              <a:ln w="9525" cap="flat" cmpd="sng" algn="ctr">
                <a:solidFill>
                  <a:srgbClr val="000000"/>
                </a:solidFill>
                <a:prstDash val="solid"/>
                <a:round/>
              </a:ln>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rPr>
              <a:t> </a:t>
            </a: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p:txBody>
      </p:sp>
      <p:pic>
        <p:nvPicPr>
          <p:cNvPr id="74" name="Picture 74" descr="C:\Users\admin\Downloads\qrcode_184899239_9c5c3c6856e218f6abfcd1a5642c68c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137920" y="4107873"/>
            <a:ext cx="1629410" cy="1331397"/>
          </a:xfrm>
          <a:prstGeom prst="rect">
            <a:avLst/>
          </a:prstGeom>
          <a:noFill/>
          <a:ln>
            <a:noFill/>
          </a:ln>
        </p:spPr>
      </p:pic>
      <p:sp>
        <p:nvSpPr>
          <p:cNvPr id="75" name="Rectangles 41"/>
          <p:cNvSpPr/>
          <p:nvPr/>
        </p:nvSpPr>
        <p:spPr>
          <a:xfrm>
            <a:off x="3371240" y="4010686"/>
            <a:ext cx="2057400" cy="2295525"/>
          </a:xfrm>
          <a:prstGeom prst="rect">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8000"/>
              </a:lnSpc>
              <a:spcAft>
                <a:spcPts val="800"/>
              </a:spcAft>
            </a:pPr>
            <a:endParaRPr lang="en-US" altLang="zh-CN" sz="1100" kern="100" dirty="0">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b="1" kern="100" dirty="0">
                <a:solidFill>
                  <a:schemeClr val="accent6">
                    <a:lumMod val="75000"/>
                  </a:schemeClr>
                </a:solidFill>
                <a:latin typeface="Calibri" panose="020F0502020204030204"/>
                <a:ea typeface="SimSun" panose="02010600030101010101" pitchFamily="2" charset="-122"/>
                <a:cs typeface="Times New Roman" panose="02020603050405020304"/>
                <a:sym typeface="Times New Roman" panose="02020603050405020304"/>
              </a:rPr>
              <a:t>ISSUE NO.  5</a:t>
            </a:r>
            <a:endParaRPr lang="en-US" altLang="zh-CN" b="1" kern="100" dirty="0">
              <a:solidFill>
                <a:schemeClr val="accent6">
                  <a:lumMod val="75000"/>
                </a:schemeClr>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b="1" kern="100" dirty="0">
                <a:solidFill>
                  <a:schemeClr val="accent6">
                    <a:lumMod val="75000"/>
                  </a:schemeClr>
                </a:solidFill>
                <a:latin typeface="Calibri" panose="020F0502020204030204"/>
                <a:ea typeface="SimSun" panose="02010600030101010101" pitchFamily="2" charset="-122"/>
                <a:cs typeface="Times New Roman" panose="02020603050405020304"/>
                <a:sym typeface="Times New Roman" panose="02020603050405020304"/>
              </a:rPr>
              <a:t>SEPTEMBER 2025</a:t>
            </a:r>
            <a:endParaRPr lang="en-US" altLang="zh-CN" b="1" kern="100" dirty="0">
              <a:solidFill>
                <a:schemeClr val="accent6">
                  <a:lumMod val="75000"/>
                </a:schemeClr>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400" b="1" kern="100" dirty="0">
                <a:ln w="9525" cap="flat" cmpd="sng" algn="ctr">
                  <a:solidFill>
                    <a:srgbClr val="000000"/>
                  </a:solidFill>
                  <a:prstDash val="solid"/>
                  <a:round/>
                </a:ln>
                <a:solidFill>
                  <a:srgbClr val="000000"/>
                </a:solidFill>
                <a:latin typeface="Calibri" panose="020F0502020204030204"/>
                <a:ea typeface="SimSun" panose="02010600030101010101" pitchFamily="2" charset="-122"/>
                <a:cs typeface="Times New Roman" panose="02020603050405020304"/>
                <a:sym typeface="Times New Roman" panose="02020603050405020304"/>
              </a:rPr>
              <a:t> </a:t>
            </a:r>
            <a:endParaRPr lang="en-US" altLang="zh-CN" sz="1400" b="1" kern="100" dirty="0">
              <a:ln w="9525" cap="flat" cmpd="sng" algn="ctr">
                <a:solidFill>
                  <a:srgbClr val="000000"/>
                </a:solidFill>
                <a:prstDash val="solid"/>
                <a:round/>
              </a:ln>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rPr>
              <a:t> </a:t>
            </a: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p:txBody>
      </p:sp>
      <p:pic>
        <p:nvPicPr>
          <p:cNvPr id="77" name="Picture 77" descr="C:\Users\admin\Downloads\qrcode_254850674_c4b21447668bdeea53f1c14d129cf4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630757" y="4077195"/>
            <a:ext cx="1666875" cy="1362075"/>
          </a:xfrm>
          <a:prstGeom prst="rect">
            <a:avLst/>
          </a:prstGeom>
          <a:noFill/>
          <a:ln>
            <a:noFill/>
          </a:ln>
        </p:spPr>
      </p:pic>
      <p:sp>
        <p:nvSpPr>
          <p:cNvPr id="78" name="Rectangles 41"/>
          <p:cNvSpPr/>
          <p:nvPr/>
        </p:nvSpPr>
        <p:spPr>
          <a:xfrm>
            <a:off x="5695950" y="3970709"/>
            <a:ext cx="2000250" cy="2295525"/>
          </a:xfrm>
          <a:prstGeom prst="rect">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8000"/>
              </a:lnSpc>
              <a:spcAft>
                <a:spcPts val="800"/>
              </a:spcAft>
            </a:pPr>
            <a:endParaRPr lang="en-US" altLang="zh-CN" sz="1100" kern="100" dirty="0">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b="1" kern="100" dirty="0" smtClean="0">
                <a:solidFill>
                  <a:srgbClr val="002060"/>
                </a:solidFill>
                <a:latin typeface="Calibri" panose="020F0502020204030204"/>
                <a:ea typeface="SimSun" panose="02010600030101010101" pitchFamily="2" charset="-122"/>
                <a:cs typeface="Times New Roman" panose="02020603050405020304"/>
                <a:sym typeface="Times New Roman" panose="02020603050405020304"/>
              </a:rPr>
              <a:t>ISSUE </a:t>
            </a:r>
            <a:r>
              <a:rPr lang="en-US" altLang="zh-CN" b="1" kern="100" dirty="0">
                <a:solidFill>
                  <a:srgbClr val="002060"/>
                </a:solidFill>
                <a:latin typeface="Calibri" panose="020F0502020204030204"/>
                <a:ea typeface="SimSun" panose="02010600030101010101" pitchFamily="2" charset="-122"/>
                <a:cs typeface="Times New Roman" panose="02020603050405020304"/>
                <a:sym typeface="Times New Roman" panose="02020603050405020304"/>
              </a:rPr>
              <a:t>NO.  6</a:t>
            </a:r>
            <a:endParaRPr lang="en-US" altLang="zh-CN" b="1" kern="100" dirty="0">
              <a:solidFill>
                <a:srgbClr val="00206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b="1" kern="100" dirty="0">
                <a:solidFill>
                  <a:srgbClr val="002060"/>
                </a:solidFill>
                <a:latin typeface="Calibri" panose="020F0502020204030204"/>
                <a:ea typeface="SimSun" panose="02010600030101010101" pitchFamily="2" charset="-122"/>
                <a:cs typeface="Times New Roman" panose="02020603050405020304"/>
                <a:sym typeface="Times New Roman" panose="02020603050405020304"/>
              </a:rPr>
              <a:t>APRIL  2026</a:t>
            </a:r>
            <a:endParaRPr lang="en-US" altLang="zh-CN" b="1" kern="100" dirty="0">
              <a:solidFill>
                <a:srgbClr val="00206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400" b="1" kern="100" dirty="0">
                <a:ln w="9525" cap="flat" cmpd="sng" algn="ctr">
                  <a:solidFill>
                    <a:srgbClr val="000000"/>
                  </a:solidFill>
                  <a:prstDash val="solid"/>
                  <a:round/>
                </a:ln>
                <a:solidFill>
                  <a:srgbClr val="000000"/>
                </a:solidFill>
                <a:latin typeface="Calibri" panose="020F0502020204030204"/>
                <a:ea typeface="SimSun" panose="02010600030101010101" pitchFamily="2" charset="-122"/>
                <a:cs typeface="Times New Roman" panose="02020603050405020304"/>
                <a:sym typeface="Times New Roman" panose="02020603050405020304"/>
              </a:rPr>
              <a:t> </a:t>
            </a:r>
            <a:endParaRPr lang="en-US" altLang="zh-CN" sz="1400" b="1" kern="100" dirty="0">
              <a:ln w="9525" cap="flat" cmpd="sng" algn="ctr">
                <a:solidFill>
                  <a:srgbClr val="000000"/>
                </a:solidFill>
                <a:prstDash val="solid"/>
                <a:round/>
              </a:ln>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a:p>
            <a:pPr algn="ctr">
              <a:lnSpc>
                <a:spcPct val="108000"/>
              </a:lnSpc>
              <a:spcAft>
                <a:spcPts val="800"/>
              </a:spcAft>
            </a:pPr>
            <a:r>
              <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rPr>
              <a:t> </a:t>
            </a:r>
            <a:endParaRPr lang="en-US" altLang="zh-CN" sz="1400" b="1" kern="100" dirty="0">
              <a:solidFill>
                <a:srgbClr val="000000"/>
              </a:solidFill>
              <a:latin typeface="Calibri" panose="020F0502020204030204"/>
              <a:ea typeface="SimSun" panose="02010600030101010101" pitchFamily="2" charset="-122"/>
              <a:cs typeface="Times New Roman" panose="02020603050405020304"/>
              <a:sym typeface="Times New Roman" panose="02020603050405020304"/>
            </a:endParaRPr>
          </a:p>
        </p:txBody>
      </p:sp>
      <p:pic>
        <p:nvPicPr>
          <p:cNvPr id="5" name="Picture 3" descr="C:\Users\admin\Downloads\qrcode_336345795_b67158a3b27632811a06027c487c59c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5895975" y="4110842"/>
            <a:ext cx="1600200" cy="1328428"/>
          </a:xfrm>
          <a:prstGeom prst="rect">
            <a:avLst/>
          </a:prstGeom>
          <a:noFill/>
          <a:ln>
            <a:noFill/>
          </a:ln>
        </p:spPr>
      </p:pic>
      <p:pic>
        <p:nvPicPr>
          <p:cNvPr id="15" name="Picture 70" descr="C:\Users\admin\Downloads\qrcode_254843852_4c04574c3b100b0f673440cca842af26 (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3336722" y="1601528"/>
            <a:ext cx="1797888" cy="1209675"/>
          </a:xfrm>
          <a:prstGeom prst="rect">
            <a:avLst/>
          </a:prstGeom>
          <a:noFill/>
          <a:ln>
            <a:noFill/>
          </a:ln>
        </p:spPr>
      </p:pic>
    </p:spTree>
  </p:cSld>
  <p:clrMapOvr>
    <a:masterClrMapping/>
  </p:clrMapOvr>
  <p:transition advTm="1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txBody>
          <a:bodyPr/>
          <a:lstStyle/>
          <a:p>
            <a:pPr algn="ctr">
              <a:buNone/>
            </a:pPr>
            <a:r>
              <a:rPr lang="en-US" dirty="0" smtClean="0">
                <a:solidFill>
                  <a:srgbClr val="990000"/>
                </a:solidFill>
              </a:rPr>
              <a:t>FOR ANY QUERY / SUGGESTION CONTACT : </a:t>
            </a:r>
            <a:endParaRPr lang="en-US" dirty="0" smtClean="0">
              <a:solidFill>
                <a:srgbClr val="990000"/>
              </a:solidFill>
            </a:endParaRPr>
          </a:p>
          <a:p>
            <a:pPr algn="ctr">
              <a:buNone/>
            </a:pPr>
            <a:endParaRPr lang="en-US" dirty="0" smtClean="0">
              <a:solidFill>
                <a:srgbClr val="990000"/>
              </a:solidFill>
            </a:endParaRPr>
          </a:p>
          <a:p>
            <a:pPr>
              <a:buNone/>
            </a:pPr>
            <a:r>
              <a:rPr lang="en-US" dirty="0" err="1" smtClean="0">
                <a:solidFill>
                  <a:srgbClr val="990000"/>
                </a:solidFill>
              </a:rPr>
              <a:t>Renu</a:t>
            </a:r>
            <a:r>
              <a:rPr lang="en-US" dirty="0" smtClean="0">
                <a:solidFill>
                  <a:srgbClr val="990000"/>
                </a:solidFill>
              </a:rPr>
              <a:t> Oberoi</a:t>
            </a:r>
            <a:endParaRPr lang="en-US" dirty="0" smtClean="0">
              <a:solidFill>
                <a:srgbClr val="990000"/>
              </a:solidFill>
            </a:endParaRPr>
          </a:p>
          <a:p>
            <a:pPr>
              <a:buNone/>
            </a:pPr>
            <a:r>
              <a:rPr lang="en-US" dirty="0" smtClean="0">
                <a:solidFill>
                  <a:srgbClr val="990000"/>
                </a:solidFill>
              </a:rPr>
              <a:t>Chief Librarian                             </a:t>
            </a:r>
            <a:endParaRPr lang="en-US" dirty="0" smtClean="0">
              <a:solidFill>
                <a:srgbClr val="990000"/>
              </a:solidFill>
            </a:endParaRPr>
          </a:p>
          <a:p>
            <a:pPr>
              <a:buNone/>
            </a:pPr>
            <a:r>
              <a:rPr lang="en-US" dirty="0" smtClean="0">
                <a:solidFill>
                  <a:srgbClr val="990000"/>
                </a:solidFill>
              </a:rPr>
              <a:t>Chandigarh Business School of Administration, </a:t>
            </a:r>
            <a:r>
              <a:rPr lang="en-US" dirty="0" err="1" smtClean="0">
                <a:solidFill>
                  <a:srgbClr val="990000"/>
                </a:solidFill>
              </a:rPr>
              <a:t>Landran</a:t>
            </a:r>
            <a:endParaRPr lang="en-US" dirty="0" smtClean="0">
              <a:solidFill>
                <a:srgbClr val="990000"/>
              </a:solidFill>
            </a:endParaRPr>
          </a:p>
          <a:p>
            <a:pPr>
              <a:buNone/>
            </a:pPr>
            <a:r>
              <a:rPr lang="en-US" dirty="0" smtClean="0">
                <a:solidFill>
                  <a:srgbClr val="990000"/>
                </a:solidFill>
                <a:latin typeface="+mj-lt"/>
              </a:rPr>
              <a:t>0172-3984229                               </a:t>
            </a:r>
            <a:endParaRPr lang="en-US" dirty="0" smtClean="0">
              <a:solidFill>
                <a:srgbClr val="990000"/>
              </a:solidFill>
              <a:latin typeface="+mj-lt"/>
            </a:endParaRPr>
          </a:p>
          <a:p>
            <a:pPr>
              <a:buNone/>
            </a:pPr>
            <a:r>
              <a:rPr lang="en-US" dirty="0" smtClean="0">
                <a:solidFill>
                  <a:srgbClr val="990000"/>
                </a:solidFill>
                <a:latin typeface="+mj-lt"/>
              </a:rPr>
              <a:t>8872014309</a:t>
            </a:r>
            <a:endParaRPr lang="en-US" dirty="0" smtClean="0">
              <a:solidFill>
                <a:srgbClr val="990000"/>
              </a:solidFill>
              <a:latin typeface="+mj-lt"/>
            </a:endParaRPr>
          </a:p>
          <a:p>
            <a:pPr>
              <a:buNone/>
            </a:pPr>
            <a:r>
              <a:rPr lang="en-US" dirty="0" smtClean="0">
                <a:solidFill>
                  <a:srgbClr val="990000"/>
                </a:solidFill>
                <a:hlinkClick r:id="rId1"/>
              </a:rPr>
              <a:t>chief.librarian@cgc.edu.in</a:t>
            </a:r>
            <a:endParaRPr lang="en-US" dirty="0">
              <a:solidFill>
                <a:srgbClr val="990000"/>
              </a:solidFill>
            </a:endParaRPr>
          </a:p>
        </p:txBody>
      </p:sp>
      <p:sp>
        <p:nvSpPr>
          <p:cNvPr id="2" name="Rounded Rectangle 1"/>
          <p:cNvSpPr/>
          <p:nvPr/>
        </p:nvSpPr>
        <p:spPr>
          <a:xfrm>
            <a:off x="5334000" y="3657600"/>
            <a:ext cx="3352800"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sp>
        <p:nvSpPr>
          <p:cNvPr id="4" name="AutoShape 2" descr="Untitled 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4" descr="Untitled 1.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3791176"/>
            <a:ext cx="3048000" cy="2514600"/>
          </a:xfrm>
          <a:prstGeom prst="rect">
            <a:avLst/>
          </a:prstGeom>
        </p:spPr>
      </p:pic>
    </p:spTree>
  </p:cSld>
  <p:clrMapOvr>
    <a:masterClrMapping/>
  </p:clrMapOvr>
  <p:transition advTm="1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533400" y="838200"/>
            <a:ext cx="8229600" cy="4389120"/>
          </a:xfrm>
        </p:spPr>
        <p:txBody>
          <a:bodyPr>
            <a:normAutofit fontScale="62500" lnSpcReduction="20000"/>
          </a:bodyPr>
          <a:lstStyle/>
          <a:p>
            <a:pPr algn="ctr">
              <a:buFont typeface="Wingdings" panose="05000000000000000000" pitchFamily="2" charset="2"/>
              <a:buNone/>
            </a:pPr>
            <a:r>
              <a:rPr lang="en-US" sz="11700" dirty="0" smtClean="0">
                <a:solidFill>
                  <a:schemeClr val="tx2"/>
                </a:solidFill>
                <a:latin typeface="Algerian" panose="04020705040A02060702" pitchFamily="82" charset="0"/>
              </a:rPr>
              <a:t>Ready to HELP YOU</a:t>
            </a:r>
            <a:endParaRPr lang="en-US" sz="11700" dirty="0" smtClean="0">
              <a:solidFill>
                <a:schemeClr val="tx2"/>
              </a:solidFill>
              <a:latin typeface="Algerian" panose="04020705040A02060702" pitchFamily="82" charset="0"/>
            </a:endParaRPr>
          </a:p>
          <a:p>
            <a:pPr algn="ctr">
              <a:buFont typeface="Wingdings" panose="05000000000000000000" pitchFamily="2" charset="2"/>
              <a:buNone/>
            </a:pPr>
            <a:r>
              <a:rPr lang="en-US" sz="11700" dirty="0" smtClean="0">
                <a:solidFill>
                  <a:schemeClr val="tx2"/>
                </a:solidFill>
                <a:latin typeface="Algerian" panose="04020705040A02060702" pitchFamily="82" charset="0"/>
              </a:rPr>
              <a:t> </a:t>
            </a:r>
            <a:endParaRPr lang="en-US" sz="11700" dirty="0" smtClean="0">
              <a:solidFill>
                <a:schemeClr val="tx2"/>
              </a:solidFill>
              <a:latin typeface="Algerian" panose="04020705040A02060702" pitchFamily="82" charset="0"/>
            </a:endParaRPr>
          </a:p>
          <a:p>
            <a:pPr algn="ctr">
              <a:buFont typeface="Wingdings" panose="05000000000000000000" pitchFamily="2" charset="2"/>
              <a:buNone/>
            </a:pPr>
            <a:r>
              <a:rPr lang="en-US" sz="11700" dirty="0" smtClean="0">
                <a:solidFill>
                  <a:schemeClr val="tx2"/>
                </a:solidFill>
                <a:latin typeface="Algerian" panose="04020705040A02060702" pitchFamily="82" charset="0"/>
              </a:rPr>
              <a:t>THANK </a:t>
            </a:r>
            <a:r>
              <a:rPr lang="en-US" sz="11700" dirty="0">
                <a:solidFill>
                  <a:schemeClr val="tx2"/>
                </a:solidFill>
                <a:latin typeface="Algerian" panose="04020705040A02060702" pitchFamily="82" charset="0"/>
              </a:rPr>
              <a:t>YOU</a:t>
            </a:r>
            <a:endParaRPr lang="en-US" sz="11700" dirty="0">
              <a:solidFill>
                <a:schemeClr val="tx2"/>
              </a:solidFill>
              <a:latin typeface="Algerian" panose="04020705040A02060702" pitchFamily="82" charset="0"/>
            </a:endParaRPr>
          </a:p>
          <a:p>
            <a:endParaRPr lang="en-US" sz="11700" dirty="0">
              <a:solidFill>
                <a:srgbClr val="990000"/>
              </a:solidFill>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18435">
                                            <p:txEl>
                                              <p:pRg st="2" end="2"/>
                                            </p:txEl>
                                          </p:spTgt>
                                        </p:tgtEl>
                                        <p:attrNameLst>
                                          <p:attrName>style.visibility</p:attrName>
                                        </p:attrNameLst>
                                      </p:cBhvr>
                                      <p:to>
                                        <p:strVal val="visible"/>
                                      </p:to>
                                    </p:set>
                                    <p:anim calcmode="lin" valueType="num">
                                      <p:cBhvr>
                                        <p:cTn id="7" dur="5000" fill="hold"/>
                                        <p:tgtEl>
                                          <p:spTgt spid="18435">
                                            <p:txEl>
                                              <p:pRg st="2" end="2"/>
                                            </p:txEl>
                                          </p:spTgt>
                                        </p:tgtEl>
                                        <p:attrNameLst>
                                          <p:attrName>ppt_w</p:attrName>
                                        </p:attrNameLst>
                                      </p:cBhvr>
                                      <p:tavLst>
                                        <p:tav tm="0" fmla="#ppt_w*sin(2.5*pi*$)">
                                          <p:val>
                                            <p:fltVal val="0"/>
                                          </p:val>
                                        </p:tav>
                                        <p:tav tm="100000">
                                          <p:val>
                                            <p:fltVal val="1"/>
                                          </p:val>
                                        </p:tav>
                                      </p:tavLst>
                                    </p:anim>
                                    <p:anim calcmode="lin" valueType="num">
                                      <p:cBhvr>
                                        <p:cTn id="8" dur="5000" fill="hold"/>
                                        <p:tgtEl>
                                          <p:spTgt spid="18435">
                                            <p:txEl>
                                              <p:pRg st="2" end="2"/>
                                            </p:txEl>
                                          </p:spTgt>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9" presetClass="entr" presetSubtype="10" fill="hold" nodeType="after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 calcmode="lin" valueType="num">
                                      <p:cBhvr>
                                        <p:cTn id="12" dur="5000" fill="hold"/>
                                        <p:tgtEl>
                                          <p:spTgt spid="18435">
                                            <p:txEl>
                                              <p:pRg st="0" end="0"/>
                                            </p:txEl>
                                          </p:spTgt>
                                        </p:tgtEl>
                                        <p:attrNameLst>
                                          <p:attrName>ppt_w</p:attrName>
                                        </p:attrNameLst>
                                      </p:cBhvr>
                                      <p:tavLst>
                                        <p:tav tm="0" fmla="#ppt_w*sin(2.5*pi*$)">
                                          <p:val>
                                            <p:fltVal val="0"/>
                                          </p:val>
                                        </p:tav>
                                        <p:tav tm="100000">
                                          <p:val>
                                            <p:fltVal val="1"/>
                                          </p:val>
                                        </p:tav>
                                      </p:tavLst>
                                    </p:anim>
                                    <p:anim calcmode="lin" valueType="num">
                                      <p:cBhvr>
                                        <p:cTn id="13" dur="5000" fill="hold"/>
                                        <p:tgtEl>
                                          <p:spTgt spid="18435">
                                            <p:txEl>
                                              <p:pRg st="0" end="0"/>
                                            </p:txEl>
                                          </p:spTgt>
                                        </p:tgtEl>
                                        <p:attrNameLst>
                                          <p:attrName>ppt_h</p:attrName>
                                        </p:attrNameLst>
                                      </p:cBhvr>
                                      <p:tavLst>
                                        <p:tav tm="0">
                                          <p:val>
                                            <p:strVal val="#ppt_h"/>
                                          </p:val>
                                        </p:tav>
                                        <p:tav tm="100000">
                                          <p:val>
                                            <p:strVal val="#ppt_h"/>
                                          </p:val>
                                        </p:tav>
                                      </p:tavLst>
                                    </p:anim>
                                  </p:childTnLst>
                                </p:cTn>
                              </p:par>
                            </p:childTnLst>
                          </p:cTn>
                        </p:par>
                        <p:par>
                          <p:cTn id="14" fill="hold">
                            <p:stCondLst>
                              <p:cond delay="10000"/>
                            </p:stCondLst>
                            <p:childTnLst>
                              <p:par>
                                <p:cTn id="15" presetID="19" presetClass="entr" presetSubtype="10" fill="hold" nodeType="after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 calcmode="lin" valueType="num">
                                      <p:cBhvr>
                                        <p:cTn id="17" dur="5000" fill="hold"/>
                                        <p:tgtEl>
                                          <p:spTgt spid="18435">
                                            <p:txEl>
                                              <p:pRg st="1" end="1"/>
                                            </p:txEl>
                                          </p:spTgt>
                                        </p:tgtEl>
                                        <p:attrNameLst>
                                          <p:attrName>ppt_w</p:attrName>
                                        </p:attrNameLst>
                                      </p:cBhvr>
                                      <p:tavLst>
                                        <p:tav tm="0" fmla="#ppt_w*sin(2.5*pi*$)">
                                          <p:val>
                                            <p:fltVal val="0"/>
                                          </p:val>
                                        </p:tav>
                                        <p:tav tm="100000">
                                          <p:val>
                                            <p:fltVal val="1"/>
                                          </p:val>
                                        </p:tav>
                                      </p:tavLst>
                                    </p:anim>
                                    <p:anim calcmode="lin" valueType="num">
                                      <p:cBhvr>
                                        <p:cTn id="18" dur="5000" fill="hold"/>
                                        <p:tgtEl>
                                          <p:spTgt spid="1843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latin typeface="Algerian" panose="04020705040A02060702" pitchFamily="82" charset="0"/>
              </a:rPr>
              <a:t>LIBRARY </a:t>
            </a:r>
            <a:r>
              <a:rPr lang="en-US" sz="5400" b="1" dirty="0">
                <a:latin typeface="Algerian" panose="04020705040A02060702" pitchFamily="82" charset="0"/>
              </a:rPr>
              <a:t>AT A GLANCE</a:t>
            </a:r>
            <a:endParaRPr lang="en-US" sz="5400" b="1" dirty="0">
              <a:latin typeface="Algerian" panose="04020705040A02060702" pitchFamily="82" charset="0"/>
            </a:endParaRPr>
          </a:p>
        </p:txBody>
      </p:sp>
      <p:graphicFrame>
        <p:nvGraphicFramePr>
          <p:cNvPr id="5" name="Table 4"/>
          <p:cNvGraphicFramePr/>
          <p:nvPr/>
        </p:nvGraphicFramePr>
        <p:xfrm>
          <a:off x="547370" y="1161414"/>
          <a:ext cx="8295640" cy="5315585"/>
        </p:xfrm>
        <a:graphic>
          <a:graphicData uri="http://schemas.openxmlformats.org/drawingml/2006/table">
            <a:tbl>
              <a:tblPr>
                <a:tableStyleId>{35758FB7-9AC5-4552-8A53-C91805E547FA}</a:tableStyleId>
              </a:tblPr>
              <a:tblGrid>
                <a:gridCol w="5091430"/>
                <a:gridCol w="3204210"/>
              </a:tblGrid>
              <a:tr h="485651">
                <a:tc gridSpan="2">
                  <a:txBody>
                    <a:bodyPr/>
                    <a:lstStyle/>
                    <a:p>
                      <a:pPr marL="59055" indent="0" algn="l" fontAlgn="b">
                        <a:spcBef>
                          <a:spcPct val="0"/>
                        </a:spcBef>
                        <a:spcAft>
                          <a:spcPct val="0"/>
                        </a:spcAft>
                      </a:pPr>
                      <a:r>
                        <a:rPr lang="en-US" sz="2800" b="1" i="0" dirty="0" smtClean="0">
                          <a:solidFill>
                            <a:srgbClr val="000000"/>
                          </a:solidFill>
                          <a:latin typeface="Calibri" panose="020F0502020204030204"/>
                          <a:ea typeface="SimSun" panose="02010600030101010101" pitchFamily="2" charset="-122"/>
                        </a:rPr>
                        <a:t>         ITEM                                                            QTY</a:t>
                      </a:r>
                      <a:endParaRPr sz="28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R>
                      <a:noFill/>
                    </a:lnR>
                    <a:lnT>
                      <a:noFill/>
                    </a:lnT>
                    <a:lnB w="6350" cap="flat" cmpd="sng">
                      <a:solidFill>
                        <a:srgbClr val="000000"/>
                      </a:solidFill>
                      <a:prstDash val="solid"/>
                      <a:headEnd type="none" w="med" len="med"/>
                      <a:tailEnd type="none" w="med" len="med"/>
                    </a:lnB>
                  </a:tcPr>
                </a:tc>
              </a:tr>
              <a:tr h="645006">
                <a:tc>
                  <a:txBody>
                    <a:bodyPr/>
                    <a:lstStyle/>
                    <a:p>
                      <a:pPr marL="59055" indent="0" algn="l" fontAlgn="b">
                        <a:spcBef>
                          <a:spcPct val="0"/>
                        </a:spcBef>
                        <a:spcAft>
                          <a:spcPct val="0"/>
                        </a:spcAft>
                      </a:pPr>
                      <a:r>
                        <a:rPr sz="2400" b="1" dirty="0"/>
                        <a:t>TOTAL COLLECTION</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21924</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7037">
                <a:tc>
                  <a:txBody>
                    <a:bodyPr/>
                    <a:lstStyle/>
                    <a:p>
                      <a:pPr marL="59055" indent="0" algn="l" fontAlgn="b">
                        <a:spcBef>
                          <a:spcPct val="0"/>
                        </a:spcBef>
                        <a:spcAft>
                          <a:spcPct val="0"/>
                        </a:spcAft>
                      </a:pPr>
                      <a:r>
                        <a:rPr sz="2400" b="1" dirty="0"/>
                        <a:t>NO. OF TITLES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3641</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1541">
                <a:tc>
                  <a:txBody>
                    <a:bodyPr/>
                    <a:lstStyle/>
                    <a:p>
                      <a:pPr marL="59055" indent="0" algn="l" fontAlgn="b">
                        <a:spcBef>
                          <a:spcPct val="0"/>
                        </a:spcBef>
                        <a:spcAft>
                          <a:spcPct val="0"/>
                        </a:spcAft>
                      </a:pPr>
                      <a:r>
                        <a:rPr sz="2400" b="1" dirty="0"/>
                        <a:t>REFERENCE &amp; GENERAL BOOKS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4212</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5690">
                <a:tc>
                  <a:txBody>
                    <a:bodyPr/>
                    <a:lstStyle/>
                    <a:p>
                      <a:pPr marL="59055" indent="0" algn="l" fontAlgn="b">
                        <a:spcBef>
                          <a:spcPct val="0"/>
                        </a:spcBef>
                        <a:spcAft>
                          <a:spcPct val="0"/>
                        </a:spcAft>
                      </a:pPr>
                      <a:r>
                        <a:rPr sz="2400" b="1" dirty="0"/>
                        <a:t>RARE BOOKS</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104</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6336">
                <a:tc>
                  <a:txBody>
                    <a:bodyPr/>
                    <a:lstStyle/>
                    <a:p>
                      <a:pPr marL="59055" indent="0" algn="l" fontAlgn="b">
                        <a:spcBef>
                          <a:spcPct val="0"/>
                        </a:spcBef>
                        <a:spcAft>
                          <a:spcPct val="0"/>
                        </a:spcAft>
                      </a:pPr>
                      <a:r>
                        <a:rPr sz="2400" b="1" dirty="0"/>
                        <a:t>BOOK BANK</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a:spcBef>
                          <a:spcPct val="0"/>
                        </a:spcBef>
                        <a:spcAft>
                          <a:spcPct val="0"/>
                        </a:spcAft>
                      </a:pPr>
                      <a:r>
                        <a:rPr sz="2400" b="1" dirty="0"/>
                        <a:t> </a:t>
                      </a:r>
                      <a:r>
                        <a:rPr lang="en-US" sz="2400" b="1" dirty="0"/>
                        <a:t>249</a:t>
                      </a:r>
                      <a:endParaRPr lang="en-US"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3273">
                <a:tc>
                  <a:txBody>
                    <a:bodyPr/>
                    <a:lstStyle/>
                    <a:p>
                      <a:pPr marL="59055" indent="0" algn="l" fontAlgn="b">
                        <a:spcBef>
                          <a:spcPct val="0"/>
                        </a:spcBef>
                        <a:spcAft>
                          <a:spcPct val="0"/>
                        </a:spcAft>
                      </a:pPr>
                      <a:r>
                        <a:rPr sz="2400" b="1"/>
                        <a:t>PRINT JOURNALS</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33</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6310">
                <a:tc>
                  <a:txBody>
                    <a:bodyPr/>
                    <a:lstStyle/>
                    <a:p>
                      <a:pPr marL="59055" indent="0" algn="l" fontAlgn="b">
                        <a:spcBef>
                          <a:spcPct val="0"/>
                        </a:spcBef>
                        <a:spcAft>
                          <a:spcPct val="0"/>
                        </a:spcAft>
                      </a:pPr>
                      <a:r>
                        <a:rPr sz="2400" b="1"/>
                        <a:t>BOUND VOLS. OF PREVIOUS YEARS</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509</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7026">
                <a:tc>
                  <a:txBody>
                    <a:bodyPr/>
                    <a:lstStyle/>
                    <a:p>
                      <a:pPr marL="59055" indent="0" algn="l" fontAlgn="b">
                        <a:spcBef>
                          <a:spcPct val="0"/>
                        </a:spcBef>
                        <a:spcAft>
                          <a:spcPct val="0"/>
                        </a:spcAft>
                      </a:pPr>
                      <a:r>
                        <a:rPr sz="2400" b="1"/>
                        <a:t>NEWSPAPERS</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5</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7715">
                <a:tc>
                  <a:txBody>
                    <a:bodyPr/>
                    <a:lstStyle/>
                    <a:p>
                      <a:pPr marL="59055" indent="0" algn="l" fontAlgn="b">
                        <a:spcBef>
                          <a:spcPct val="0"/>
                        </a:spcBef>
                        <a:spcAft>
                          <a:spcPct val="0"/>
                        </a:spcAft>
                      </a:pPr>
                      <a:r>
                        <a:rPr sz="2400" b="1"/>
                        <a:t>MAGAZINES</a:t>
                      </a:r>
                      <a:endParaRPr sz="2400" b="1" i="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9055" indent="0" algn="ctr" fontAlgn="b">
                        <a:spcBef>
                          <a:spcPct val="0"/>
                        </a:spcBef>
                        <a:spcAft>
                          <a:spcPct val="0"/>
                        </a:spcAft>
                      </a:pPr>
                      <a:r>
                        <a:rPr sz="2400" b="1" dirty="0"/>
                        <a:t>8</a:t>
                      </a:r>
                      <a:endParaRPr sz="2400" b="1" i="0" dirty="0">
                        <a:solidFill>
                          <a:srgbClr val="000000"/>
                        </a:solidFill>
                        <a:latin typeface="Calibri" panose="020F0502020204030204"/>
                        <a:ea typeface="SimSun" panose="02010600030101010101" pitchFamily="2" charset="-122"/>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advTm="1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2700">
            <a:solidFill>
              <a:schemeClr val="tx1"/>
            </a:solidFill>
          </a:ln>
        </p:spPr>
        <p:txBody>
          <a:bodyPr>
            <a:noAutofit/>
          </a:bodyPr>
          <a:lstStyle/>
          <a:p>
            <a:r>
              <a:rPr lang="en-US" sz="7200" b="1" dirty="0" smtClean="0">
                <a:latin typeface="Algerian" panose="04020705040A02060702" pitchFamily="82" charset="0"/>
              </a:rPr>
              <a:t>CBSA LIBRARIES </a:t>
            </a:r>
            <a:endParaRPr lang="en-US" sz="7200" b="1" dirty="0">
              <a:latin typeface="Algerian" panose="04020705040A02060702" pitchFamily="82" charset="0"/>
            </a:endParaRPr>
          </a:p>
        </p:txBody>
      </p:sp>
      <p:graphicFrame>
        <p:nvGraphicFramePr>
          <p:cNvPr id="4" name="Content Placeholder 3"/>
          <p:cNvGraphicFramePr>
            <a:graphicFrameLocks noGrp="1"/>
          </p:cNvGraphicFramePr>
          <p:nvPr>
            <p:ph idx="1"/>
          </p:nvPr>
        </p:nvGraphicFramePr>
        <p:xfrm>
          <a:off x="457200" y="1600200"/>
          <a:ext cx="8458200" cy="452596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advTm="1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72192"/>
            <a:ext cx="8229600" cy="1143000"/>
          </a:xfrm>
        </p:spPr>
        <p:txBody>
          <a:bodyPr>
            <a:normAutofit fontScale="90000"/>
          </a:bodyPr>
          <a:lstStyle/>
          <a:p>
            <a:r>
              <a:rPr lang="en-US" sz="6600" dirty="0" smtClean="0">
                <a:latin typeface="Algerian" panose="04020705040A02060702" pitchFamily="82" charset="0"/>
              </a:rPr>
              <a:t>CBSA LIBRARY STAFF </a:t>
            </a:r>
            <a:endParaRPr lang="en-US" sz="6600" dirty="0">
              <a:latin typeface="Algerian" panose="04020705040A02060702" pitchFamily="82" charset="0"/>
            </a:endParaRPr>
          </a:p>
        </p:txBody>
      </p:sp>
      <p:graphicFrame>
        <p:nvGraphicFramePr>
          <p:cNvPr id="4" name="Content Placeholder 3"/>
          <p:cNvGraphicFramePr>
            <a:graphicFrameLocks noGrp="1"/>
          </p:cNvGraphicFramePr>
          <p:nvPr>
            <p:ph idx="1"/>
          </p:nvPr>
        </p:nvGraphicFramePr>
        <p:xfrm>
          <a:off x="228600" y="1295400"/>
          <a:ext cx="8610600" cy="5410200"/>
        </p:xfrm>
        <a:graphic>
          <a:graphicData uri="http://schemas.openxmlformats.org/drawingml/2006/table">
            <a:tbl>
              <a:tblPr firstRow="1" firstCol="1" bandRow="1">
                <a:tableStyleId>{5C22544A-7EE6-4342-B048-85BDC9FD1C3A}</a:tableStyleId>
              </a:tblPr>
              <a:tblGrid>
                <a:gridCol w="4631751"/>
                <a:gridCol w="3978849"/>
              </a:tblGrid>
              <a:tr h="901700">
                <a:tc>
                  <a:txBody>
                    <a:bodyPr/>
                    <a:lstStyle/>
                    <a:p>
                      <a:pPr marL="0" marR="0">
                        <a:lnSpc>
                          <a:spcPct val="115000"/>
                        </a:lnSpc>
                        <a:spcBef>
                          <a:spcPts val="0"/>
                        </a:spcBef>
                        <a:spcAft>
                          <a:spcPts val="0"/>
                        </a:spcAft>
                        <a:tabLst>
                          <a:tab pos="781050" algn="l"/>
                        </a:tabLst>
                      </a:pPr>
                      <a:r>
                        <a:rPr lang="en-US" sz="2800" b="1" dirty="0">
                          <a:solidFill>
                            <a:schemeClr val="tx1"/>
                          </a:solidFill>
                          <a:effectLst/>
                        </a:rPr>
                        <a:t>NAME </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l">
                        <a:lnSpc>
                          <a:spcPct val="115000"/>
                        </a:lnSpc>
                        <a:spcBef>
                          <a:spcPts val="0"/>
                        </a:spcBef>
                        <a:spcAft>
                          <a:spcPts val="0"/>
                        </a:spcAft>
                        <a:tabLst>
                          <a:tab pos="781050" algn="l"/>
                        </a:tabLst>
                      </a:pPr>
                      <a:r>
                        <a:rPr lang="en-US" sz="2800" b="1" dirty="0">
                          <a:solidFill>
                            <a:schemeClr val="tx1"/>
                          </a:solidFill>
                          <a:effectLst/>
                        </a:rPr>
                        <a:t>DESIGNATION</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901700">
                <a:tc>
                  <a:txBody>
                    <a:bodyPr/>
                    <a:lstStyle/>
                    <a:p>
                      <a:pPr marL="0" marR="0">
                        <a:lnSpc>
                          <a:spcPct val="115000"/>
                        </a:lnSpc>
                        <a:spcBef>
                          <a:spcPts val="0"/>
                        </a:spcBef>
                        <a:spcAft>
                          <a:spcPts val="0"/>
                        </a:spcAft>
                        <a:tabLst>
                          <a:tab pos="781050" algn="l"/>
                        </a:tabLst>
                      </a:pPr>
                      <a:r>
                        <a:rPr lang="en-US" sz="2800" b="1" dirty="0">
                          <a:solidFill>
                            <a:schemeClr val="tx1"/>
                          </a:solidFill>
                          <a:effectLst/>
                        </a:rPr>
                        <a:t>RENU OBEROI</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l">
                        <a:lnSpc>
                          <a:spcPct val="115000"/>
                        </a:lnSpc>
                        <a:spcBef>
                          <a:spcPts val="0"/>
                        </a:spcBef>
                        <a:spcAft>
                          <a:spcPts val="0"/>
                        </a:spcAft>
                        <a:tabLst>
                          <a:tab pos="781050" algn="l"/>
                        </a:tabLst>
                      </a:pPr>
                      <a:r>
                        <a:rPr lang="en-US" sz="2800" b="1" dirty="0">
                          <a:solidFill>
                            <a:schemeClr val="tx1"/>
                          </a:solidFill>
                          <a:effectLst/>
                        </a:rPr>
                        <a:t>CHIEF LIBRARIAN</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901700">
                <a:tc>
                  <a:txBody>
                    <a:bodyPr/>
                    <a:lstStyle/>
                    <a:p>
                      <a:pPr marL="0" marR="0">
                        <a:lnSpc>
                          <a:spcPct val="115000"/>
                        </a:lnSpc>
                        <a:spcBef>
                          <a:spcPts val="0"/>
                        </a:spcBef>
                        <a:spcAft>
                          <a:spcPts val="0"/>
                        </a:spcAft>
                        <a:tabLst>
                          <a:tab pos="1242060" algn="l"/>
                          <a:tab pos="3057525" algn="ctr"/>
                        </a:tabLst>
                      </a:pPr>
                      <a:r>
                        <a:rPr lang="en-US" sz="2800" b="1" dirty="0" smtClean="0">
                          <a:solidFill>
                            <a:schemeClr val="tx1"/>
                          </a:solidFill>
                          <a:effectLst/>
                        </a:rPr>
                        <a:t>SITAL PRASAD</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tab pos="1242060" algn="l"/>
                          <a:tab pos="3057525" algn="ctr"/>
                        </a:tabLst>
                        <a:defRPr/>
                      </a:pPr>
                      <a:r>
                        <a:rPr lang="en-US" sz="2800" b="1" dirty="0" smtClean="0">
                          <a:solidFill>
                            <a:schemeClr val="tx1"/>
                          </a:solidFill>
                          <a:effectLst/>
                        </a:rPr>
                        <a:t>LIBRARIAN </a:t>
                      </a:r>
                      <a:endParaRPr lang="en-US" sz="2800" b="1" dirty="0" smtClean="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901700">
                <a:tc>
                  <a:txBody>
                    <a:bodyPr/>
                    <a:lstStyle/>
                    <a:p>
                      <a:pPr marL="0" marR="0">
                        <a:lnSpc>
                          <a:spcPct val="115000"/>
                        </a:lnSpc>
                        <a:spcBef>
                          <a:spcPts val="0"/>
                        </a:spcBef>
                        <a:spcAft>
                          <a:spcPts val="0"/>
                        </a:spcAft>
                        <a:tabLst>
                          <a:tab pos="1242060" algn="l"/>
                          <a:tab pos="3057525" algn="ctr"/>
                        </a:tabLst>
                      </a:pPr>
                      <a:r>
                        <a:rPr lang="en-US" sz="2800" b="1" dirty="0" smtClean="0">
                          <a:solidFill>
                            <a:schemeClr val="tx1"/>
                          </a:solidFill>
                          <a:effectLst/>
                          <a:latin typeface="+mn-lt"/>
                          <a:ea typeface="+mn-ea"/>
                        </a:rPr>
                        <a:t>PAWAN</a:t>
                      </a:r>
                      <a:r>
                        <a:rPr lang="en-US" sz="2800" b="1" baseline="0" dirty="0" smtClean="0">
                          <a:solidFill>
                            <a:schemeClr val="tx1"/>
                          </a:solidFill>
                          <a:effectLst/>
                          <a:latin typeface="+mn-lt"/>
                          <a:ea typeface="+mn-ea"/>
                        </a:rPr>
                        <a:t> KUMAR</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l">
                        <a:lnSpc>
                          <a:spcPct val="115000"/>
                        </a:lnSpc>
                        <a:spcBef>
                          <a:spcPts val="0"/>
                        </a:spcBef>
                        <a:spcAft>
                          <a:spcPts val="0"/>
                        </a:spcAft>
                        <a:tabLst>
                          <a:tab pos="1242060" algn="l"/>
                          <a:tab pos="3057525" algn="ctr"/>
                        </a:tabLst>
                      </a:pPr>
                      <a:r>
                        <a:rPr lang="en-US" sz="2800" b="1" dirty="0" smtClean="0">
                          <a:solidFill>
                            <a:schemeClr val="tx1"/>
                          </a:solidFill>
                          <a:effectLst/>
                        </a:rPr>
                        <a:t>LIBRARY ASSISTANT</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901700">
                <a:tc>
                  <a:txBody>
                    <a:bodyPr/>
                    <a:lstStyle/>
                    <a:p>
                      <a:pPr marL="0" marR="0" algn="just">
                        <a:lnSpc>
                          <a:spcPct val="115000"/>
                        </a:lnSpc>
                        <a:spcBef>
                          <a:spcPts val="0"/>
                        </a:spcBef>
                        <a:spcAft>
                          <a:spcPts val="0"/>
                        </a:spcAft>
                        <a:tabLst>
                          <a:tab pos="1242060" algn="l"/>
                          <a:tab pos="3057525" algn="ctr"/>
                        </a:tabLst>
                      </a:pPr>
                      <a:r>
                        <a:rPr lang="en-US" sz="2800" b="1" dirty="0" smtClean="0">
                          <a:solidFill>
                            <a:schemeClr val="tx1"/>
                          </a:solidFill>
                          <a:effectLst/>
                        </a:rPr>
                        <a:t>PRITPAL SINGH</a:t>
                      </a:r>
                      <a:endParaRPr lang="en-US" sz="2800" b="1" dirty="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tab pos="1242060" algn="l"/>
                          <a:tab pos="3057525" algn="ctr"/>
                        </a:tabLst>
                        <a:defRPr/>
                      </a:pPr>
                      <a:r>
                        <a:rPr lang="en-US" sz="2800" b="1" dirty="0" smtClean="0">
                          <a:solidFill>
                            <a:schemeClr val="tx1"/>
                          </a:solidFill>
                          <a:effectLst/>
                        </a:rPr>
                        <a:t>LIBRARY RESTORER</a:t>
                      </a:r>
                      <a:endParaRPr lang="en-US" sz="2800" b="1" dirty="0" smtClean="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901700">
                <a:tc>
                  <a:txBody>
                    <a:bodyPr/>
                    <a:lstStyle/>
                    <a:p>
                      <a:pPr marL="0" marR="0" algn="just">
                        <a:lnSpc>
                          <a:spcPct val="115000"/>
                        </a:lnSpc>
                        <a:spcBef>
                          <a:spcPts val="0"/>
                        </a:spcBef>
                        <a:spcAft>
                          <a:spcPts val="0"/>
                        </a:spcAft>
                        <a:tabLst>
                          <a:tab pos="1242060" algn="l"/>
                          <a:tab pos="3057525" algn="ctr"/>
                        </a:tabLst>
                      </a:pPr>
                      <a:r>
                        <a:rPr lang="en-US" sz="2800" b="1" dirty="0" smtClean="0">
                          <a:solidFill>
                            <a:schemeClr val="tx1"/>
                          </a:solidFill>
                          <a:effectLst/>
                          <a:latin typeface="Calibri" panose="020F0502020204030204" pitchFamily="34" charset="0"/>
                          <a:ea typeface="SimSun" panose="02010600030101010101" pitchFamily="2" charset="-122"/>
                        </a:rPr>
                        <a:t>NANDINI</a:t>
                      </a:r>
                      <a:endParaRPr lang="en-US" sz="2800" b="1" dirty="0" smtClean="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tab pos="1242060" algn="l"/>
                          <a:tab pos="3057525" algn="ctr"/>
                        </a:tabLst>
                        <a:defRPr/>
                      </a:pPr>
                      <a:r>
                        <a:rPr lang="en-US" sz="2800" b="1" dirty="0" smtClean="0">
                          <a:solidFill>
                            <a:schemeClr val="tx1"/>
                          </a:solidFill>
                          <a:effectLst/>
                          <a:latin typeface="Calibri" panose="020F0502020204030204" pitchFamily="34" charset="0"/>
                          <a:ea typeface="SimSun" panose="02010600030101010101" pitchFamily="2" charset="-122"/>
                        </a:rPr>
                        <a:t>LIBRARY RESTORER</a:t>
                      </a:r>
                      <a:endParaRPr lang="en-US" sz="2800" b="1" dirty="0" smtClean="0">
                        <a:solidFill>
                          <a:schemeClr val="tx1"/>
                        </a:solidFill>
                        <a:effectLst/>
                        <a:latin typeface="Calibri" panose="020F0502020204030204" pitchFamily="34"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p:spTree>
  </p:cSld>
  <p:clrMapOvr>
    <a:masterClrMapping/>
  </p:clrMapOvr>
  <p:transition advTm="1000"/>
  <p:timing>
    <p:tnLst>
      <p:par>
        <p:cTn id="1" dur="indefinite" restart="never" nodeType="tmRoot"/>
      </p:par>
    </p:tnLst>
  </p:timing>
</p:sld>
</file>

<file path=ppt/tags/tag1.xml><?xml version="1.0" encoding="utf-8"?>
<p:tagLst xmlns:p="http://schemas.openxmlformats.org/presentationml/2006/main">
  <p:tag name="TABLE_ENDDRAG_ORIGIN_RECT" val="666*436"/>
  <p:tag name="TABLE_ENDDRAG_RECT" val="28*88*666*436"/>
</p:tagLst>
</file>

<file path=ppt/tags/tag2.xml><?xml version="1.0" encoding="utf-8"?>
<p:tagLst xmlns:p="http://schemas.openxmlformats.org/presentationml/2006/main">
  <p:tag name="TABLE_ENDDRAG_ORIGIN_RECT" val="637*490"/>
  <p:tag name="TABLE_ENDDRAG_RECT" val="32*24*637*490"/>
</p:tagLst>
</file>

<file path=ppt/tags/tag3.xml><?xml version="1.0" encoding="utf-8"?>
<p:tagLst xmlns:p="http://schemas.openxmlformats.org/presentationml/2006/main">
  <p:tag name="TABLE_ENDDRAG_ORIGIN_RECT" val="653*419"/>
  <p:tag name="TABLE_ENDDRAG_RECT" val="23*89*653*419"/>
</p:tagLst>
</file>

<file path=ppt/tags/tag4.xml><?xml version="1.0" encoding="utf-8"?>
<p:tagLst xmlns:p="http://schemas.openxmlformats.org/presentationml/2006/main">
  <p:tag name="TABLE_ENDDRAG_ORIGIN_RECT" val="674*432"/>
  <p:tag name="TABLE_ENDDRAG_RECT" val="30*90*674*432"/>
</p:tagLst>
</file>

<file path=ppt/tags/tag5.xml><?xml version="1.0" encoding="utf-8"?>
<p:tagLst xmlns:p="http://schemas.openxmlformats.org/presentationml/2006/main">
  <p:tag name="TABLE_ENDDRAG_ORIGIN_RECT" val="652*447"/>
  <p:tag name="TABLE_ENDDRAG_RECT" val="35*86*652*447"/>
</p:tagLst>
</file>

<file path=ppt/tags/tag6.xml><?xml version="1.0" encoding="utf-8"?>
<p:tagLst xmlns:p="http://schemas.openxmlformats.org/presentationml/2006/main">
  <p:tag name="TABLE_ENDDRAG_ORIGIN_RECT" val="669*504"/>
  <p:tag name="TABLE_ENDDRAG_RECT" val="28*24*669*504"/>
</p:tagLst>
</file>

<file path=ppt/tags/tag7.xml><?xml version="1.0" encoding="utf-8"?>
<p:tagLst xmlns:p="http://schemas.openxmlformats.org/presentationml/2006/main">
  <p:tag name="TABLE_ENDDRAG_ORIGIN_RECT" val="382*392"/>
  <p:tag name="TABLE_ENDDRAG_RECT" val="73*84*382*3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22808</Words>
  <Application>WPS Presentation</Application>
  <PresentationFormat>On-screen Show (4:3)</PresentationFormat>
  <Paragraphs>1313</Paragraphs>
  <Slides>69</Slides>
  <Notes>1</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69</vt:i4>
      </vt:variant>
    </vt:vector>
  </HeadingPairs>
  <TitlesOfParts>
    <vt:vector size="92" baseType="lpstr">
      <vt:lpstr>Arial</vt:lpstr>
      <vt:lpstr>SimSun</vt:lpstr>
      <vt:lpstr>Wingdings</vt:lpstr>
      <vt:lpstr>Algerian</vt:lpstr>
      <vt:lpstr>Aharoni</vt:lpstr>
      <vt:lpstr>Segoe Print</vt:lpstr>
      <vt:lpstr>Arial Narrow</vt:lpstr>
      <vt:lpstr>Britannic Bold</vt:lpstr>
      <vt:lpstr>Arial Black</vt:lpstr>
      <vt:lpstr>Calibri</vt:lpstr>
      <vt:lpstr>Calibri</vt:lpstr>
      <vt:lpstr>Microsoft YaHei</vt:lpstr>
      <vt:lpstr>Arial Unicode MS</vt:lpstr>
      <vt:lpstr>Times New Roman</vt:lpstr>
      <vt:lpstr>Calibri Light</vt:lpstr>
      <vt:lpstr>Bodoni MT</vt:lpstr>
      <vt:lpstr>Arial</vt:lpstr>
      <vt:lpstr>Raavi</vt:lpstr>
      <vt:lpstr>Segoe UI Symbol</vt:lpstr>
      <vt:lpstr>Colonna MT</vt:lpstr>
      <vt:lpstr>Times New Roman</vt:lpstr>
      <vt:lpstr>Cambria</vt:lpstr>
      <vt:lpstr>Office Theme</vt:lpstr>
      <vt:lpstr>                       </vt:lpstr>
      <vt:lpstr>PowerPoint 演示文稿</vt:lpstr>
      <vt:lpstr>PowerPoint 演示文稿</vt:lpstr>
      <vt:lpstr>PowerPoint 演示文稿</vt:lpstr>
      <vt:lpstr>      COLLEGE WEBSITE                          http://cbsmohali.org/         LIBRARY SOFTWARE                                     LIBSYS            </vt:lpstr>
      <vt:lpstr>LIBRARY TIMINGS </vt:lpstr>
      <vt:lpstr>LIBRARY AT A GLANCE</vt:lpstr>
      <vt:lpstr>CBSA LIBRARIES </vt:lpstr>
      <vt:lpstr>CBSA LIBRARY STAFF </vt:lpstr>
      <vt:lpstr>LIBRARY COMMITTEE</vt:lpstr>
      <vt:lpstr>LIBRARY AUTOMATION USING INTEGRATED LIBRARY MANAGEMENT SYSTEM (ILMS) LIBRARY SOFTWARE INTERFACE</vt:lpstr>
      <vt:lpstr>                             LOCATE YOUR BOOK(S)                             “HOW TO USE WEB OPAC” STEP 1 :      SEARCH ON CGC WEBSITES:-  www.cgc.edu.in OR cbsmohali.org . STEP 2 :      CLICK ON ONLINE LIBRARY OR LIBRARY. STEP 3 :      IN THE SEARCH BAR :                      SEARCH BY AUTHOR (SURNAME/FIRST NAME)                      SEARCH BY TITLE (DON’T USE A, AN, THE)                     SEARCH BY KEYWORD STEP 4 :      SELECT THE BOOK OF YOUR CHOICE FROM YOUR CONCERNED LIBRARY ON                                        THE RIGHT-HAND SIDE FIELD (i.e., ALL) AND “GO”.  STEP 5 :       SELECT BROWSE: TO KNOW ABOUT COLLECTION BY AUTHOR, TITLE,                        CLASSIFIED, SUBJECT, PUBLISHER, PLACE. STEP 6 :       SELECT MY ACCOUNT: TO KNOW ABOUT THE BOOKS YOU HAVE                       FACULTY WILL ENTER EMPLOYEE CODE AS USER ID &amp; STUDENTS WILL                         ENTER ROLL NO. AS USER ID.                      PASSWORD IS SAME FOR ALL “cgclib”.                     AFTER LOGGING IN EVERYONE HAS THE OPTION TO CHANGE THEIR                          PASSWORD.                                          NOTE : DO NOT CLOSE THE WINDOW AFTER USE  </vt:lpstr>
      <vt:lpstr>PowerPoint 演示文稿</vt:lpstr>
      <vt:lpstr>                                  E RESOURCES Number of e-books (WORLD E-BOOK LIBRARY)                  20 Lacs+ Number of e-books (EBSCO)                                                    2,65,000   NDL Membership E-BOOKs                                                         45 Lacs+ Number of e-journals(DELNET)                                                    778 Total Number of e-journals(EBSCO)                                            1538 EBSCO Business Elite                                                                       1056          NPTEL VIDEO LECTURES                                                               11977 CDs  ( of Books and Magazines)                                                    693 TURNITIN Plagiarism Software </vt:lpstr>
      <vt:lpstr> The library has subscription of DELNET database via link http://www.delnet.in  since the year 2018 and is subscribing 778 e-journals and e-books through World e-book library via link http://database.worldlibrary.org/</vt:lpstr>
      <vt:lpstr> EBSCO’S Business Source Elite </vt:lpstr>
      <vt:lpstr>  EBSCO DATABASE  EBSCO resources can also be remotely accessed on EBSCO App. or on the link http://search.ebscohost.com. It provides scholarly 1538 e-journals, working papers, reports, and datasets, and millions of digitized historical primary sources, including 2,65,000 e-books. </vt:lpstr>
      <vt:lpstr>  ANTI-PLAGIARISM SOFTWARE To promote and support the research activities, CGC as a remedial measure has provided access to anti-plagiarism software TURNITIN since 2020.It is one such software, which is being successfully used at the global level to cross-check a vast database for identifying plagiarized portions in one’s research. </vt:lpstr>
      <vt:lpstr>      Lakhs of e-books can be accessed through NDL via link http://ndl.iitkgp.ac.in//.    INSTITUTIONAL NDL MEMBERSHIP NUMBER  :INPBNC3ADJJC9BP</vt:lpstr>
      <vt:lpstr>   NPTEL Video lectures Streamwise NPTEL  11977 video lectures can be accessed via website https://archive.nptel.ac.in/ 	    </vt:lpstr>
      <vt:lpstr>PowerPoint 演示文稿</vt:lpstr>
      <vt:lpstr>                                                            Repository Links  1   e-PG Pathshala     https://epgp.inflibnet.ac.in 2  e-Shodh Sindhu    https://ess.inflibnet.ac.in 3  Search Engine for PDF Books   www.pdfdrive.com 4  National Digital Library of India      https://ndl.iitkgp.ac.in 5  ShodhGanga      https://shodhganga.inflibnet.ac.in/ 6  Discover scientific knowledge and stay connected to the world of science   https://www.researchgate.net/ 7  Free e books(60000+) https://www.gutenberg.org/ 8  NPTEL [National Programme on Technology Enhanced Learning]     https://nptel.ac.in 9   NPTEL Video Lectures          https://archive.nptel.ac.in/</vt:lpstr>
      <vt:lpstr>10  OASIS (Openly Available Sources Integrated Search) https://openlibrary.org/ 11  Open access for academic books https://www.oapen.org/ 12  SAKSHAT   https://sakshat.ac.in/?project=vidwan 13  Open Access books    https://www.doabooks.org/ 14  SWAYAMPRABHA   https://www.swayamprabha.gov.in 15  SWAYAM Online Courses https://storage.googleapis.com/uniquecourses/online.html 16 Enhancement in Learning with Improvement in Skills (ELIS) portal    http://free.aicte-india.org/ 17    DOAB - Directory of Open Access Books https://directory.doabooks.org/handle/20.500.12854/34495</vt:lpstr>
      <vt:lpstr>  18 DOAJ    https://doaj.org/ 19   e-Content courseware in UG subjects   http://cec.nic.in/cec/ 20   E-Kalpa    https://icar.org.in/content/e-kalpa 21   Open Access Books and Journals  https://about.jstor.org/librarians/books/open-access-books-jstor/ 22   Free e-Books   https://www.gutenberg.org/ 23   AICTE Collaborations (MoU) with other Organizations https://www.aicte-india.org/education/collaborations 24  AAKASH EDUCATIONAL PORTAL https://www.it.iitb.ac.in/nmeict/home.html 25 InfoPort    https:/infoport.inflibnet.ac.in 26  OAPEN    https://www.oapen.org/  </vt:lpstr>
      <vt:lpstr> 27   QUANTUM &amp; NANO COMPUTING https://www.dei.ac.in/dei/quantumNano/ 28  The Online Books Page https://onlinebooks.library.upenn.edu/lists.html 29   SNLTR     https://nltr.org 30  EThOS    https://ethos.bl.uk/Home.do 31  DART-Europe E-theses Portal https://www.dart-europe.org/basic-search.php 32 Virtual Labs    http://www.vlab.co.in/ 33 YOUTH4WORK https://www.youth4work.com/onlinetalenttest 34 Theses     https://library-archives.canada.ca/eng 35 Gateway Accelerating Scientific Discovery https://worldwidescience.org/ 36 DIGITAL LIBRARY INFLIBNET   https://ess.inflibnet.ac.in/  </vt:lpstr>
      <vt:lpstr>  37 Digital Commons Network    https://irsc.libguides.com  38  Engineering Journal Database      researchgate.net 39   FOSSEE      https://fossee.in 40   Study IQ Education www.youtube.com 41   UG/PG MOOCs http://ugcmoocs.intlibnet.ac.in/ugemoocs 42   E-Books and E-Journals   https://www.socsccybraryamu.ac.in/ 43 CEC-UGC YouTube Channel https://www.youtube.com/user/cecedusat 44 TCS iON Digital Glass Room        https://learning.tcsionhub.in/hub/glass-room/ 45 RIC https://eric.ed.gov/ 46 Free e-Databases http://www.globethics.net/ </vt:lpstr>
      <vt:lpstr>47    Free Journals http://www.archive.org 48    Spoken Tutorial https:/spoken-tutorial.org/ 49 National Apprenticeship Training Scheme http://mhrdnats.gov.in/ 50   E – Kumbh      https://ekumbh.aicte-india.org/ 51  E-BOOKS    https://www.wikibooks.org/ 52  Social Science Research Network (SSRN) https://www.ssrn.com/ </vt:lpstr>
      <vt:lpstr>PowerPoint 演示文稿</vt:lpstr>
      <vt:lpstr>FREE access - E-MAGAZINE WEBSITES  https://freemagazinepdf.com/ https://worldmags.net/ https://fliphtml5.com/ https://www.bisinfotech.com/bisinfotech-magazine https://pdf-magazines.org/ https://all-freemagazines.com/ https://downmagaz.net/ https://www.pdfmagaz.club/ https://magazinenewsstand.com/digital-magazines https://pdf-magazines-download.com/ https://openthemagazine.com/</vt:lpstr>
      <vt:lpstr>DIGI LIBRARY ANY TIME ANYWHERE</vt:lpstr>
      <vt:lpstr>FACILITIES PROVIDED BY LIBRARY </vt:lpstr>
      <vt:lpstr>BARCODE SCANNED ENTRY/EXIT Since the ID cards are scanned to keep track of entry and exit, foot traffic in the library is computerized. Students scan their ID cards as they enter or leave the library using the one barcode scanner.</vt:lpstr>
      <vt:lpstr> ONLINE CATALOGUE (OPAC)  The facility to search the open public access catalogue (OPAC) is open to all the users over the campus-wide LAN at the URL:  https://cgcopac.lsease.in/.  1 pc in library is exclusively dedicated to OPAC search to facilitate the users.  </vt:lpstr>
      <vt:lpstr>PowerPoint 演示文稿</vt:lpstr>
      <vt:lpstr>PowerPoint 演示文稿</vt:lpstr>
      <vt:lpstr> READING HALL FACILITY   The libraries provide its users with a conducive atmosphere with ample seating capacity. </vt:lpstr>
      <vt:lpstr>CCTVs in CBSA Library </vt:lpstr>
      <vt:lpstr>INDUCTION PROGRAMME FOR FRESHERS (SESSION  2025-26)</vt:lpstr>
      <vt:lpstr>DISPLAY OF NEW ARRIVALS</vt:lpstr>
      <vt:lpstr>NEW ARRIVALS </vt:lpstr>
      <vt:lpstr>PowerPoint 演示文稿</vt:lpstr>
      <vt:lpstr>DIFFERENT SECTIONS OF LIBRARY</vt:lpstr>
      <vt:lpstr>FOOTFALL</vt:lpstr>
      <vt:lpstr>PROPERTY COUNTER</vt:lpstr>
      <vt:lpstr>WEB OPAC</vt:lpstr>
      <vt:lpstr>ACQUISITION SECTION </vt:lpstr>
      <vt:lpstr> NO. OF TITLES WEEDED OUT /MISSING/PRICE PAID</vt:lpstr>
      <vt:lpstr>TECHNICAL SECTION </vt:lpstr>
      <vt:lpstr>REFERENCE SECTION</vt:lpstr>
      <vt:lpstr> CIRCULATION SECTION</vt:lpstr>
      <vt:lpstr>CIRCULATION SCHEDULE</vt:lpstr>
      <vt:lpstr>SPECIMEN : STUDENTS’ LIBRARY CARD AND TICKETS</vt:lpstr>
      <vt:lpstr>PERIODICAL SECTION </vt:lpstr>
      <vt:lpstr>LIST OF SUBSCRIBED PRINT JOURNALS- YEAR 2026</vt:lpstr>
      <vt:lpstr>PowerPoint 演示文稿</vt:lpstr>
      <vt:lpstr>PowerPoint 演示文稿</vt:lpstr>
      <vt:lpstr>LIST OF MAGAZINES </vt:lpstr>
      <vt:lpstr>BOUND VOLUMES SECTION JOURNALS till 2024</vt:lpstr>
      <vt:lpstr>BOOK BANK SECTION </vt:lpstr>
      <vt:lpstr>REPROGRAPHY FACILITY</vt:lpstr>
      <vt:lpstr>DISPLAY OF ENCYCLOPEDIA/ DICTIONARIES </vt:lpstr>
      <vt:lpstr>LIBRARY NOTICE BOARD</vt:lpstr>
      <vt:lpstr>STACK AREA</vt:lpstr>
      <vt:lpstr>CBSA - CGC</vt:lpstr>
      <vt:lpstr>           Library Rules         CONTD.</vt:lpstr>
      <vt:lpstr>Library Rules         CONTD.</vt:lpstr>
      <vt:lpstr>CBSA LIBRARY NEWSLETTERS </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CHANDIGARH ENGINERING COLLEGE – CGC, Landran     MAIN LIBRARY</dc:title>
  <dc:creator>Admin</dc:creator>
  <cp:lastModifiedBy>shivani</cp:lastModifiedBy>
  <cp:revision>309</cp:revision>
  <cp:lastPrinted>2025-07-24T04:13:00Z</cp:lastPrinted>
  <dcterms:created xsi:type="dcterms:W3CDTF">2006-08-16T00:00:00Z</dcterms:created>
  <dcterms:modified xsi:type="dcterms:W3CDTF">2026-07-18T07:58:29Z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787A27DC0F664FC8B830DD0B61CC0DD5_13</vt:lpwstr>
  </property>
  <property fmtid="{D5CDD505-2E9C-101B-9397-08002B2CF9AE}" pid="3" name="KSOProductBuildVer">
    <vt:lpwstr>1033-12.1.0.27458</vt:lpwstr>
  </property>
</Properties>
</file>